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9"/>
  </p:notesMasterIdLst>
  <p:sldIdLst>
    <p:sldId id="256" r:id="rId2"/>
    <p:sldId id="447" r:id="rId3"/>
    <p:sldId id="578" r:id="rId4"/>
    <p:sldId id="329" r:id="rId5"/>
    <p:sldId id="288" r:id="rId6"/>
    <p:sldId id="579" r:id="rId7"/>
    <p:sldId id="289" r:id="rId8"/>
    <p:sldId id="290" r:id="rId9"/>
    <p:sldId id="331" r:id="rId10"/>
    <p:sldId id="580" r:id="rId11"/>
    <p:sldId id="291" r:id="rId12"/>
    <p:sldId id="332" r:id="rId13"/>
    <p:sldId id="577" r:id="rId14"/>
    <p:sldId id="581" r:id="rId15"/>
    <p:sldId id="333" r:id="rId16"/>
    <p:sldId id="293" r:id="rId17"/>
    <p:sldId id="296" r:id="rId18"/>
    <p:sldId id="315" r:id="rId19"/>
    <p:sldId id="297" r:id="rId20"/>
    <p:sldId id="334" r:id="rId21"/>
    <p:sldId id="299" r:id="rId22"/>
    <p:sldId id="582" r:id="rId23"/>
    <p:sldId id="300" r:id="rId24"/>
    <p:sldId id="303" r:id="rId25"/>
    <p:sldId id="314" r:id="rId26"/>
    <p:sldId id="304" r:id="rId27"/>
    <p:sldId id="325" r:id="rId28"/>
    <p:sldId id="305" r:id="rId29"/>
    <p:sldId id="306" r:id="rId30"/>
    <p:sldId id="301" r:id="rId31"/>
    <p:sldId id="583" r:id="rId32"/>
    <p:sldId id="307" r:id="rId33"/>
    <p:sldId id="308" r:id="rId34"/>
    <p:sldId id="309" r:id="rId35"/>
    <p:sldId id="310" r:id="rId36"/>
    <p:sldId id="311" r:id="rId37"/>
    <p:sldId id="345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3XC+HLInS/0y3Rdp7zjBOg==" hashData="/4KYnvm8K1scz0XNBTDC2NHvXFn1ARQ+YyzROrOB0qFoyH8rILQ9GdZDWO/h+DnhlisAw5QcxOHU6dQcD/s4Wg=="/>
  <p:extLst>
    <p:ext uri="{EFAFB233-063F-42B5-8137-9DF3F51BA10A}">
      <p15:sldGuideLst xmlns:p15="http://schemas.microsoft.com/office/powerpoint/2012/main">
        <p15:guide id="1" orient="horz" pos="324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B5B"/>
    <a:srgbClr val="FF5D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87"/>
    <p:restoredTop sz="94787"/>
  </p:normalViewPr>
  <p:slideViewPr>
    <p:cSldViewPr snapToGrid="0" snapToObjects="1">
      <p:cViewPr varScale="1">
        <p:scale>
          <a:sx n="70" d="100"/>
          <a:sy n="70" d="100"/>
        </p:scale>
        <p:origin x="840" y="72"/>
      </p:cViewPr>
      <p:guideLst>
        <p:guide orient="horz" pos="324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12785E2-0DA2-2545-A74C-9BB9D9B88B3C}" type="doc">
      <dgm:prSet loTypeId="urn:microsoft.com/office/officeart/2005/8/layout/matrix1" loCatId="" qsTypeId="urn:microsoft.com/office/officeart/2005/8/quickstyle/simple3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01462772-A6D6-7B4D-8EC9-8A37A5AE4D35}">
      <dgm:prSet phldrT="[Text]" custT="1"/>
      <dgm:spPr/>
      <dgm:t>
        <a:bodyPr/>
        <a:lstStyle/>
        <a:p>
          <a:r>
            <a:rPr lang="en-US" sz="1500" b="1" dirty="0"/>
            <a:t>Use of Cookies</a:t>
          </a:r>
        </a:p>
      </dgm:t>
    </dgm:pt>
    <dgm:pt modelId="{8F02C984-3C25-F246-822B-683EB4D226C7}" type="parTrans" cxnId="{10A9B013-E6C9-6D48-8245-8D2A3F4F5882}">
      <dgm:prSet/>
      <dgm:spPr/>
      <dgm:t>
        <a:bodyPr/>
        <a:lstStyle/>
        <a:p>
          <a:endParaRPr lang="en-US" sz="1500" b="1"/>
        </a:p>
      </dgm:t>
    </dgm:pt>
    <dgm:pt modelId="{096845A1-E1AC-FF42-AF5E-9FA1840B7C74}" type="sibTrans" cxnId="{10A9B013-E6C9-6D48-8245-8D2A3F4F5882}">
      <dgm:prSet/>
      <dgm:spPr/>
      <dgm:t>
        <a:bodyPr/>
        <a:lstStyle/>
        <a:p>
          <a:endParaRPr lang="en-US" sz="1500" b="1"/>
        </a:p>
      </dgm:t>
    </dgm:pt>
    <dgm:pt modelId="{75CFBE8D-8FE8-714A-8835-04771BA5073B}">
      <dgm:prSet phldrT="[Text]" custT="1"/>
      <dgm:spPr/>
      <dgm:t>
        <a:bodyPr/>
        <a:lstStyle/>
        <a:p>
          <a:r>
            <a:rPr lang="en-IN" sz="1500" b="1" dirty="0">
              <a:latin typeface="+mn-lt"/>
            </a:rPr>
            <a:t>Authorization</a:t>
          </a:r>
          <a:endParaRPr lang="en-US" sz="1500" b="1" dirty="0"/>
        </a:p>
      </dgm:t>
    </dgm:pt>
    <dgm:pt modelId="{B954663D-BFEC-FF40-BC4A-82760B03CBDA}" type="parTrans" cxnId="{301E8FF2-1055-2545-8432-B3AB4DCF795A}">
      <dgm:prSet/>
      <dgm:spPr/>
      <dgm:t>
        <a:bodyPr/>
        <a:lstStyle/>
        <a:p>
          <a:endParaRPr lang="en-US" sz="1500" b="1"/>
        </a:p>
      </dgm:t>
    </dgm:pt>
    <dgm:pt modelId="{191D7431-DC6D-3144-9468-74C92AE58F2A}" type="sibTrans" cxnId="{301E8FF2-1055-2545-8432-B3AB4DCF795A}">
      <dgm:prSet/>
      <dgm:spPr/>
      <dgm:t>
        <a:bodyPr/>
        <a:lstStyle/>
        <a:p>
          <a:endParaRPr lang="en-US" sz="1500" b="1"/>
        </a:p>
      </dgm:t>
    </dgm:pt>
    <dgm:pt modelId="{3E1406FB-EC00-8B43-9734-073310BF781A}">
      <dgm:prSet phldrT="[Text]" custT="1"/>
      <dgm:spPr/>
      <dgm:t>
        <a:bodyPr/>
        <a:lstStyle/>
        <a:p>
          <a:r>
            <a:rPr lang="en-IN" sz="1500" b="1" dirty="0">
              <a:latin typeface="+mn-lt"/>
            </a:rPr>
            <a:t>Recommendations</a:t>
          </a:r>
          <a:endParaRPr lang="en-US" sz="1500" b="1" dirty="0"/>
        </a:p>
      </dgm:t>
    </dgm:pt>
    <dgm:pt modelId="{A95607FA-52B6-8648-9304-489BD54B097A}" type="parTrans" cxnId="{E4D638D5-57CA-CA4C-8F7A-3F5CDB85370A}">
      <dgm:prSet/>
      <dgm:spPr/>
      <dgm:t>
        <a:bodyPr/>
        <a:lstStyle/>
        <a:p>
          <a:endParaRPr lang="en-US" sz="1500" b="1"/>
        </a:p>
      </dgm:t>
    </dgm:pt>
    <dgm:pt modelId="{5D92401A-6635-CC43-AD02-E4D78DFD25B4}" type="sibTrans" cxnId="{E4D638D5-57CA-CA4C-8F7A-3F5CDB85370A}">
      <dgm:prSet/>
      <dgm:spPr/>
      <dgm:t>
        <a:bodyPr/>
        <a:lstStyle/>
        <a:p>
          <a:endParaRPr lang="en-US" sz="1500" b="1"/>
        </a:p>
      </dgm:t>
    </dgm:pt>
    <dgm:pt modelId="{FD4F32F5-7E39-2443-9FCC-B9EA41A96328}">
      <dgm:prSet phldrT="[Text]" custT="1"/>
      <dgm:spPr/>
      <dgm:t>
        <a:bodyPr/>
        <a:lstStyle/>
        <a:p>
          <a:pPr>
            <a:buFont typeface="Wingdings" pitchFamily="2" charset="2"/>
            <a:buChar char="ü"/>
          </a:pPr>
          <a:r>
            <a:rPr lang="en-IN" sz="1500" b="1" dirty="0">
              <a:latin typeface="+mn-lt"/>
            </a:rPr>
            <a:t>User session state (Web, Email)</a:t>
          </a:r>
          <a:endParaRPr lang="en-US" sz="1500" b="1" dirty="0"/>
        </a:p>
      </dgm:t>
    </dgm:pt>
    <dgm:pt modelId="{0A13EEE0-028C-3C45-A808-C21D697346E4}" type="parTrans" cxnId="{8222DC4A-1A54-9E4D-B23E-7B31AF98B0B4}">
      <dgm:prSet/>
      <dgm:spPr/>
      <dgm:t>
        <a:bodyPr/>
        <a:lstStyle/>
        <a:p>
          <a:endParaRPr lang="en-US" sz="1500" b="1"/>
        </a:p>
      </dgm:t>
    </dgm:pt>
    <dgm:pt modelId="{80FA569F-1DCF-5F40-9479-DA714EF0D850}" type="sibTrans" cxnId="{8222DC4A-1A54-9E4D-B23E-7B31AF98B0B4}">
      <dgm:prSet/>
      <dgm:spPr/>
      <dgm:t>
        <a:bodyPr/>
        <a:lstStyle/>
        <a:p>
          <a:endParaRPr lang="en-US" sz="1500" b="1"/>
        </a:p>
      </dgm:t>
    </dgm:pt>
    <dgm:pt modelId="{202C2F04-F770-1D40-A1D8-6C78F292FF21}">
      <dgm:prSet custT="1"/>
      <dgm:spPr/>
      <dgm:t>
        <a:bodyPr/>
        <a:lstStyle/>
        <a:p>
          <a:r>
            <a:rPr lang="en-IN" sz="1500" b="1" dirty="0">
              <a:latin typeface="+mn-lt"/>
            </a:rPr>
            <a:t>Shopping carts</a:t>
          </a:r>
          <a:endParaRPr lang="en-US" sz="1500" b="1" dirty="0">
            <a:latin typeface="+mn-lt"/>
          </a:endParaRPr>
        </a:p>
      </dgm:t>
    </dgm:pt>
    <dgm:pt modelId="{BC31E2F1-7BED-7245-AA23-1286F78D079B}" type="parTrans" cxnId="{F09B8202-2212-7747-9D35-E1FC362D94D0}">
      <dgm:prSet/>
      <dgm:spPr/>
      <dgm:t>
        <a:bodyPr/>
        <a:lstStyle/>
        <a:p>
          <a:endParaRPr lang="en-US" sz="1500" b="1"/>
        </a:p>
      </dgm:t>
    </dgm:pt>
    <dgm:pt modelId="{BD269454-9A27-E447-91DF-DC9C25752311}" type="sibTrans" cxnId="{F09B8202-2212-7747-9D35-E1FC362D94D0}">
      <dgm:prSet/>
      <dgm:spPr/>
      <dgm:t>
        <a:bodyPr/>
        <a:lstStyle/>
        <a:p>
          <a:endParaRPr lang="en-US" sz="1500" b="1"/>
        </a:p>
      </dgm:t>
    </dgm:pt>
    <dgm:pt modelId="{44A8B31E-6802-CB4B-8ACB-95CD2213C991}" type="pres">
      <dgm:prSet presAssocID="{712785E2-0DA2-2545-A74C-9BB9D9B88B3C}" presName="diagram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F3A5CEF-A1FB-4947-8CE3-F08D4D1B5EF1}" type="pres">
      <dgm:prSet presAssocID="{712785E2-0DA2-2545-A74C-9BB9D9B88B3C}" presName="matrix" presStyleCnt="0"/>
      <dgm:spPr/>
    </dgm:pt>
    <dgm:pt modelId="{481CC69E-E6D7-DC46-AAA1-AF716407EC1A}" type="pres">
      <dgm:prSet presAssocID="{712785E2-0DA2-2545-A74C-9BB9D9B88B3C}" presName="tile1" presStyleLbl="node1" presStyleIdx="0" presStyleCnt="4" custLinFactNeighborX="-83411" custLinFactNeighborY="-57831"/>
      <dgm:spPr/>
      <dgm:t>
        <a:bodyPr/>
        <a:lstStyle/>
        <a:p>
          <a:endParaRPr lang="en-US"/>
        </a:p>
      </dgm:t>
    </dgm:pt>
    <dgm:pt modelId="{13224864-1D2A-1F46-921B-7B20D1F611B5}" type="pres">
      <dgm:prSet presAssocID="{712785E2-0DA2-2545-A74C-9BB9D9B88B3C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6975C0-0FF5-CE48-9F3A-56133750203E}" type="pres">
      <dgm:prSet presAssocID="{712785E2-0DA2-2545-A74C-9BB9D9B88B3C}" presName="tile2" presStyleLbl="node1" presStyleIdx="1" presStyleCnt="4"/>
      <dgm:spPr/>
      <dgm:t>
        <a:bodyPr/>
        <a:lstStyle/>
        <a:p>
          <a:endParaRPr lang="en-US"/>
        </a:p>
      </dgm:t>
    </dgm:pt>
    <dgm:pt modelId="{A4AA049D-159C-F04D-A1D2-CC35AE649C88}" type="pres">
      <dgm:prSet presAssocID="{712785E2-0DA2-2545-A74C-9BB9D9B88B3C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B0CBB7-36E3-FF4E-B80D-EFC5301AA4D5}" type="pres">
      <dgm:prSet presAssocID="{712785E2-0DA2-2545-A74C-9BB9D9B88B3C}" presName="tile3" presStyleLbl="node1" presStyleIdx="2" presStyleCnt="4"/>
      <dgm:spPr/>
      <dgm:t>
        <a:bodyPr/>
        <a:lstStyle/>
        <a:p>
          <a:endParaRPr lang="en-US"/>
        </a:p>
      </dgm:t>
    </dgm:pt>
    <dgm:pt modelId="{25A0BDE6-F558-3E4A-8F76-CD7E8E74E78F}" type="pres">
      <dgm:prSet presAssocID="{712785E2-0DA2-2545-A74C-9BB9D9B88B3C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B0A696-AAAE-344F-BA3D-2009D38DC8B8}" type="pres">
      <dgm:prSet presAssocID="{712785E2-0DA2-2545-A74C-9BB9D9B88B3C}" presName="tile4" presStyleLbl="node1" presStyleIdx="3" presStyleCnt="4"/>
      <dgm:spPr/>
      <dgm:t>
        <a:bodyPr/>
        <a:lstStyle/>
        <a:p>
          <a:endParaRPr lang="en-US"/>
        </a:p>
      </dgm:t>
    </dgm:pt>
    <dgm:pt modelId="{68D0DD98-3F74-3E40-B137-DC96B1E94FDE}" type="pres">
      <dgm:prSet presAssocID="{712785E2-0DA2-2545-A74C-9BB9D9B88B3C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F69C18-4578-BD4D-9C5F-84693ED84C2D}" type="pres">
      <dgm:prSet presAssocID="{712785E2-0DA2-2545-A74C-9BB9D9B88B3C}" presName="centerTile" presStyleLbl="fgShp" presStyleIdx="0" presStyleCnt="1" custScaleX="115385" custScaleY="142857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</dgm:ptLst>
  <dgm:cxnLst>
    <dgm:cxn modelId="{10A9B013-E6C9-6D48-8245-8D2A3F4F5882}" srcId="{712785E2-0DA2-2545-A74C-9BB9D9B88B3C}" destId="{01462772-A6D6-7B4D-8EC9-8A37A5AE4D35}" srcOrd="0" destOrd="0" parTransId="{8F02C984-3C25-F246-822B-683EB4D226C7}" sibTransId="{096845A1-E1AC-FF42-AF5E-9FA1840B7C74}"/>
    <dgm:cxn modelId="{99614472-7839-A349-A35D-5F317BD9CDBF}" type="presOf" srcId="{202C2F04-F770-1D40-A1D8-6C78F292FF21}" destId="{00B0CBB7-36E3-FF4E-B80D-EFC5301AA4D5}" srcOrd="0" destOrd="0" presId="urn:microsoft.com/office/officeart/2005/8/layout/matrix1"/>
    <dgm:cxn modelId="{BA23255D-B710-0B4F-8CB8-84BC2D100F8A}" type="presOf" srcId="{75CFBE8D-8FE8-714A-8835-04771BA5073B}" destId="{13224864-1D2A-1F46-921B-7B20D1F611B5}" srcOrd="1" destOrd="0" presId="urn:microsoft.com/office/officeart/2005/8/layout/matrix1"/>
    <dgm:cxn modelId="{CE6365FE-2274-1E4D-AF9B-CE4EBDF8833E}" type="presOf" srcId="{202C2F04-F770-1D40-A1D8-6C78F292FF21}" destId="{25A0BDE6-F558-3E4A-8F76-CD7E8E74E78F}" srcOrd="1" destOrd="0" presId="urn:microsoft.com/office/officeart/2005/8/layout/matrix1"/>
    <dgm:cxn modelId="{093F2DE3-24AF-7940-9FE2-D84505C1BB73}" type="presOf" srcId="{01462772-A6D6-7B4D-8EC9-8A37A5AE4D35}" destId="{F8F69C18-4578-BD4D-9C5F-84693ED84C2D}" srcOrd="0" destOrd="0" presId="urn:microsoft.com/office/officeart/2005/8/layout/matrix1"/>
    <dgm:cxn modelId="{8222DC4A-1A54-9E4D-B23E-7B31AF98B0B4}" srcId="{01462772-A6D6-7B4D-8EC9-8A37A5AE4D35}" destId="{FD4F32F5-7E39-2443-9FCC-B9EA41A96328}" srcOrd="3" destOrd="0" parTransId="{0A13EEE0-028C-3C45-A808-C21D697346E4}" sibTransId="{80FA569F-1DCF-5F40-9479-DA714EF0D850}"/>
    <dgm:cxn modelId="{4FBF711E-5157-F94B-B4CB-6D7DDAE2EF46}" type="presOf" srcId="{3E1406FB-EC00-8B43-9734-073310BF781A}" destId="{A4AA049D-159C-F04D-A1D2-CC35AE649C88}" srcOrd="1" destOrd="0" presId="urn:microsoft.com/office/officeart/2005/8/layout/matrix1"/>
    <dgm:cxn modelId="{DED55657-B682-4340-989D-2A649D3FDBEA}" type="presOf" srcId="{75CFBE8D-8FE8-714A-8835-04771BA5073B}" destId="{481CC69E-E6D7-DC46-AAA1-AF716407EC1A}" srcOrd="0" destOrd="0" presId="urn:microsoft.com/office/officeart/2005/8/layout/matrix1"/>
    <dgm:cxn modelId="{487A2364-3C11-E048-842A-0B8AB3978FA4}" type="presOf" srcId="{712785E2-0DA2-2545-A74C-9BB9D9B88B3C}" destId="{44A8B31E-6802-CB4B-8ACB-95CD2213C991}" srcOrd="0" destOrd="0" presId="urn:microsoft.com/office/officeart/2005/8/layout/matrix1"/>
    <dgm:cxn modelId="{F09B8202-2212-7747-9D35-E1FC362D94D0}" srcId="{01462772-A6D6-7B4D-8EC9-8A37A5AE4D35}" destId="{202C2F04-F770-1D40-A1D8-6C78F292FF21}" srcOrd="2" destOrd="0" parTransId="{BC31E2F1-7BED-7245-AA23-1286F78D079B}" sibTransId="{BD269454-9A27-E447-91DF-DC9C25752311}"/>
    <dgm:cxn modelId="{AE7C23B8-A3E9-F943-AF19-97034C60FB31}" type="presOf" srcId="{FD4F32F5-7E39-2443-9FCC-B9EA41A96328}" destId="{95B0A696-AAAE-344F-BA3D-2009D38DC8B8}" srcOrd="0" destOrd="0" presId="urn:microsoft.com/office/officeart/2005/8/layout/matrix1"/>
    <dgm:cxn modelId="{E4D638D5-57CA-CA4C-8F7A-3F5CDB85370A}" srcId="{01462772-A6D6-7B4D-8EC9-8A37A5AE4D35}" destId="{3E1406FB-EC00-8B43-9734-073310BF781A}" srcOrd="1" destOrd="0" parTransId="{A95607FA-52B6-8648-9304-489BD54B097A}" sibTransId="{5D92401A-6635-CC43-AD02-E4D78DFD25B4}"/>
    <dgm:cxn modelId="{301E8FF2-1055-2545-8432-B3AB4DCF795A}" srcId="{01462772-A6D6-7B4D-8EC9-8A37A5AE4D35}" destId="{75CFBE8D-8FE8-714A-8835-04771BA5073B}" srcOrd="0" destOrd="0" parTransId="{B954663D-BFEC-FF40-BC4A-82760B03CBDA}" sibTransId="{191D7431-DC6D-3144-9468-74C92AE58F2A}"/>
    <dgm:cxn modelId="{B73E8612-D06B-B349-94A5-05FB342B42CE}" type="presOf" srcId="{3E1406FB-EC00-8B43-9734-073310BF781A}" destId="{5F6975C0-0FF5-CE48-9F3A-56133750203E}" srcOrd="0" destOrd="0" presId="urn:microsoft.com/office/officeart/2005/8/layout/matrix1"/>
    <dgm:cxn modelId="{977E38A7-5C93-D847-A18B-860B55E9FBB9}" type="presOf" srcId="{FD4F32F5-7E39-2443-9FCC-B9EA41A96328}" destId="{68D0DD98-3F74-3E40-B137-DC96B1E94FDE}" srcOrd="1" destOrd="0" presId="urn:microsoft.com/office/officeart/2005/8/layout/matrix1"/>
    <dgm:cxn modelId="{D5CBDADB-8C4E-7A43-9BC1-11D2964ED640}" type="presParOf" srcId="{44A8B31E-6802-CB4B-8ACB-95CD2213C991}" destId="{BF3A5CEF-A1FB-4947-8CE3-F08D4D1B5EF1}" srcOrd="0" destOrd="0" presId="urn:microsoft.com/office/officeart/2005/8/layout/matrix1"/>
    <dgm:cxn modelId="{6F96F392-CF0B-1F42-A85F-4A237D4479A5}" type="presParOf" srcId="{BF3A5CEF-A1FB-4947-8CE3-F08D4D1B5EF1}" destId="{481CC69E-E6D7-DC46-AAA1-AF716407EC1A}" srcOrd="0" destOrd="0" presId="urn:microsoft.com/office/officeart/2005/8/layout/matrix1"/>
    <dgm:cxn modelId="{3BA80E36-45EF-7D48-90BC-E5723CEDB6A3}" type="presParOf" srcId="{BF3A5CEF-A1FB-4947-8CE3-F08D4D1B5EF1}" destId="{13224864-1D2A-1F46-921B-7B20D1F611B5}" srcOrd="1" destOrd="0" presId="urn:microsoft.com/office/officeart/2005/8/layout/matrix1"/>
    <dgm:cxn modelId="{AC1E6E49-20E8-5B4F-ABC8-CBBBF20622D1}" type="presParOf" srcId="{BF3A5CEF-A1FB-4947-8CE3-F08D4D1B5EF1}" destId="{5F6975C0-0FF5-CE48-9F3A-56133750203E}" srcOrd="2" destOrd="0" presId="urn:microsoft.com/office/officeart/2005/8/layout/matrix1"/>
    <dgm:cxn modelId="{95529D9A-E6B4-7746-8C6A-8C71B209F4C2}" type="presParOf" srcId="{BF3A5CEF-A1FB-4947-8CE3-F08D4D1B5EF1}" destId="{A4AA049D-159C-F04D-A1D2-CC35AE649C88}" srcOrd="3" destOrd="0" presId="urn:microsoft.com/office/officeart/2005/8/layout/matrix1"/>
    <dgm:cxn modelId="{60380AD8-A13A-384E-AD2B-301D26DC11B3}" type="presParOf" srcId="{BF3A5CEF-A1FB-4947-8CE3-F08D4D1B5EF1}" destId="{00B0CBB7-36E3-FF4E-B80D-EFC5301AA4D5}" srcOrd="4" destOrd="0" presId="urn:microsoft.com/office/officeart/2005/8/layout/matrix1"/>
    <dgm:cxn modelId="{0C722FD1-8883-C344-B652-44320D1514FD}" type="presParOf" srcId="{BF3A5CEF-A1FB-4947-8CE3-F08D4D1B5EF1}" destId="{25A0BDE6-F558-3E4A-8F76-CD7E8E74E78F}" srcOrd="5" destOrd="0" presId="urn:microsoft.com/office/officeart/2005/8/layout/matrix1"/>
    <dgm:cxn modelId="{1FB6E657-0D5F-9548-A590-7B4183FF340E}" type="presParOf" srcId="{BF3A5CEF-A1FB-4947-8CE3-F08D4D1B5EF1}" destId="{95B0A696-AAAE-344F-BA3D-2009D38DC8B8}" srcOrd="6" destOrd="0" presId="urn:microsoft.com/office/officeart/2005/8/layout/matrix1"/>
    <dgm:cxn modelId="{0BE505DD-91DE-8C47-BB0B-E48E7075C4B7}" type="presParOf" srcId="{BF3A5CEF-A1FB-4947-8CE3-F08D4D1B5EF1}" destId="{68D0DD98-3F74-3E40-B137-DC96B1E94FDE}" srcOrd="7" destOrd="0" presId="urn:microsoft.com/office/officeart/2005/8/layout/matrix1"/>
    <dgm:cxn modelId="{50C0EB4E-7AFC-1F42-BE0E-4EE399CF9DB7}" type="presParOf" srcId="{44A8B31E-6802-CB4B-8ACB-95CD2213C991}" destId="{F8F69C18-4578-BD4D-9C5F-84693ED84C2D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png>
</file>

<file path=ppt/media/image32.png>
</file>

<file path=ppt/media/image33.tiff>
</file>

<file path=ppt/media/image34.png>
</file>

<file path=ppt/media/image35.jpeg>
</file>

<file path=ppt/media/image37.tiff>
</file>

<file path=ppt/media/image38.tiff>
</file>

<file path=ppt/media/image39.tiff>
</file>

<file path=ppt/media/image4.png>
</file>

<file path=ppt/media/image40.tiff>
</file>

<file path=ppt/media/image41.jpeg>
</file>

<file path=ppt/media/image42.tiff>
</file>

<file path=ppt/media/image43.png>
</file>

<file path=ppt/media/image44.png>
</file>

<file path=ppt/media/image45.png>
</file>

<file path=ppt/media/image46.jpeg>
</file>

<file path=ppt/media/image5.png>
</file>

<file path=ppt/media/image6.png>
</file>

<file path=ppt/media/image7.png>
</file>

<file path=ppt/media/image8.jpeg>
</file>

<file path=ppt/media/image9.tiff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F390E7-7720-6346-B70B-19F583BE4EB9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8C442F-C52E-1F42-A6BA-4466C2815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090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9.tiff"/><Relationship Id="rId5" Type="http://schemas.openxmlformats.org/officeDocument/2006/relationships/image" Target="../media/image4.png"/><Relationship Id="rId10" Type="http://schemas.openxmlformats.org/officeDocument/2006/relationships/image" Target="../media/image8.jpe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14.png"/><Relationship Id="rId9" Type="http://schemas.microsoft.com/office/2007/relationships/hdphoto" Target="../media/hdphoto3.wdp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14.png"/><Relationship Id="rId9" Type="http://schemas.microsoft.com/office/2007/relationships/hdphoto" Target="../media/hdphoto3.wdp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14.png"/><Relationship Id="rId9" Type="http://schemas.microsoft.com/office/2007/relationships/hdphoto" Target="../media/hdphoto4.wdp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14.png"/><Relationship Id="rId9" Type="http://schemas.microsoft.com/office/2007/relationships/hdphoto" Target="../media/hdphoto3.wdp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14.png"/><Relationship Id="rId9" Type="http://schemas.microsoft.com/office/2007/relationships/hdphoto" Target="../media/hdphoto3.wdp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14.png"/><Relationship Id="rId9" Type="http://schemas.microsoft.com/office/2007/relationships/hdphoto" Target="../media/hdphoto5.wdp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14.png"/><Relationship Id="rId9" Type="http://schemas.microsoft.com/office/2007/relationships/hdphoto" Target="../media/hdphoto6.wdp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14.png"/><Relationship Id="rId9" Type="http://schemas.microsoft.com/office/2007/relationships/hdphoto" Target="../media/hdphoto7.wdp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14.png"/><Relationship Id="rId9" Type="http://schemas.microsoft.com/office/2007/relationships/hdphoto" Target="../media/hdphoto3.wdp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2.png"/><Relationship Id="rId7" Type="http://schemas.openxmlformats.org/officeDocument/2006/relationships/image" Target="../media/image15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microsoft.com/office/2007/relationships/hdphoto" Target="../media/hdphoto8.wdp"/><Relationship Id="rId5" Type="http://schemas.openxmlformats.org/officeDocument/2006/relationships/image" Target="../media/image4.png"/><Relationship Id="rId10" Type="http://schemas.openxmlformats.org/officeDocument/2006/relationships/image" Target="../media/image16.png"/><Relationship Id="rId4" Type="http://schemas.openxmlformats.org/officeDocument/2006/relationships/image" Target="../media/image3.png"/><Relationship Id="rId9" Type="http://schemas.openxmlformats.org/officeDocument/2006/relationships/image" Target="../media/image9.tiff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14.png"/><Relationship Id="rId9" Type="http://schemas.microsoft.com/office/2007/relationships/hdphoto" Target="../media/hdphoto9.wdp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8" Type="http://schemas.microsoft.com/office/2007/relationships/hdphoto" Target="../media/hdphoto10.wdp"/><Relationship Id="rId3" Type="http://schemas.openxmlformats.org/officeDocument/2006/relationships/image" Target="../media/image17.png"/><Relationship Id="rId7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9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microsoft.com/office/2007/relationships/hdphoto" Target="../media/hdphoto2.wdp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Default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rgbClr val="B71B1C"/>
              </a:gs>
              <a:gs pos="100000">
                <a:srgbClr val="ED524F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rgbClr val="B71B1C"/>
              </a:gs>
              <a:gs pos="100000">
                <a:srgbClr val="ED524F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0">
                      <a:srgbClr val="1D3064"/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E0042908-6588-4C7A-9615-8D5899E8A9FA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/>
          <a:stretch/>
        </p:blipFill>
        <p:spPr>
          <a:xfrm>
            <a:off x="959767" y="3827036"/>
            <a:ext cx="3075940" cy="2892592"/>
          </a:xfrm>
          <a:prstGeom prst="rect">
            <a:avLst/>
          </a:prstGeom>
        </p:spPr>
      </p:pic>
      <p:pic>
        <p:nvPicPr>
          <p:cNvPr id="36" name="Picture 35" descr="User icon Royalty Free Vector Image - VectorStock">
            <a:extLst>
              <a:ext uri="{FF2B5EF4-FFF2-40B4-BE49-F238E27FC236}">
                <a16:creationId xmlns:a16="http://schemas.microsoft.com/office/drawing/2014/main" xmlns="" id="{3C805A05-DDF6-4BA6-8EDB-D97128A43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xmlns="" id="{C4AACC20-C1A0-45ED-8640-28D84A9F84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xmlns="" id="{BD370FB6-7031-0A4B-838F-03DBE8CD8D6E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83130" y="2329344"/>
            <a:ext cx="2199311" cy="2199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697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lete Blan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9D71C1D1-D056-4C60-9F03-E6291617B71F}"/>
              </a:ext>
            </a:extLst>
          </p:cNvPr>
          <p:cNvSpPr txBox="1"/>
          <p:nvPr/>
        </p:nvSpPr>
        <p:spPr>
          <a:xfrm>
            <a:off x="375920" y="457200"/>
            <a:ext cx="4185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How to Crop Circular Photo?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E0451329-7800-417A-9D19-D93464C6306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13200" y="1808163"/>
            <a:ext cx="3890962" cy="3890962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160647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T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chemeClr val="accent4">
                  <a:lumMod val="50000"/>
                </a:schemeClr>
              </a:gs>
              <a:gs pos="100000">
                <a:srgbClr val="009788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chemeClr val="accent4">
                  <a:lumMod val="50000"/>
                </a:schemeClr>
              </a:gs>
              <a:gs pos="100000">
                <a:srgbClr val="009788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3CAA64A4-91BA-448F-9474-7895F9C6DBD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chemeClr val="accent4">
                        <a:lumMod val="50000"/>
                      </a:schemeClr>
                    </a:gs>
                    <a:gs pos="100000">
                      <a:srgbClr val="009788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email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0" name="Picture 19" descr="User icon Royalty Free Vector Image - VectorStock">
            <a:extLst>
              <a:ext uri="{FF2B5EF4-FFF2-40B4-BE49-F238E27FC236}">
                <a16:creationId xmlns:a16="http://schemas.microsoft.com/office/drawing/2014/main" xmlns="" id="{4A8E0F54-DC01-449D-B951-DC7CBAFD9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xmlns="" id="{65D60AFC-04BC-4FCA-A89D-6FCD04B6DC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888456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chemeClr val="accent2">
                  <a:lumMod val="50000"/>
                </a:schemeClr>
              </a:gs>
              <a:gs pos="100000">
                <a:schemeClr val="accent2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chemeClr val="accent2">
                  <a:lumMod val="50000"/>
                </a:schemeClr>
              </a:gs>
              <a:gs pos="100000">
                <a:schemeClr val="accent2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3CAA64A4-91BA-448F-9474-7895F9C6DBD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chemeClr val="accent2">
                        <a:lumMod val="50000"/>
                      </a:schemeClr>
                    </a:gs>
                    <a:gs pos="100000">
                      <a:schemeClr val="accent2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email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30" name="Picture 29" descr="User icon Royalty Free Vector Image - VectorStock">
            <a:extLst>
              <a:ext uri="{FF2B5EF4-FFF2-40B4-BE49-F238E27FC236}">
                <a16:creationId xmlns:a16="http://schemas.microsoft.com/office/drawing/2014/main" xmlns="" id="{5F55812D-505A-4B1A-9EB5-16DCD08F2B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xmlns="" id="{0974588E-8956-4BF5-BF58-B7E42070A56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197774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Light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chemeClr val="accent3">
                  <a:lumMod val="50000"/>
                </a:schemeClr>
              </a:gs>
              <a:gs pos="100000">
                <a:schemeClr val="accent3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chemeClr val="accent3">
                  <a:lumMod val="50000"/>
                </a:schemeClr>
              </a:gs>
              <a:gs pos="100000">
                <a:schemeClr val="accent3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3CAA64A4-91BA-448F-9474-7895F9C6DBD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chemeClr val="accent3">
                        <a:lumMod val="50000"/>
                      </a:schemeClr>
                    </a:gs>
                    <a:gs pos="100000">
                      <a:schemeClr val="accent3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email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xmlns="" id="{AE6570A8-081D-45CE-A0DD-F78F5EDB0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xmlns="" id="{0B000B32-CB56-440D-9FAE-7DE703A93A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6052808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A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chemeClr val="accent5">
                  <a:lumMod val="50000"/>
                </a:schemeClr>
              </a:gs>
              <a:gs pos="100000">
                <a:schemeClr val="accent5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chemeClr val="accent5">
                  <a:lumMod val="50000"/>
                </a:schemeClr>
              </a:gs>
              <a:gs pos="100000">
                <a:schemeClr val="accent5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3CAA64A4-91BA-448F-9474-7895F9C6DBD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chemeClr val="accent5">
                        <a:lumMod val="75000"/>
                      </a:schemeClr>
                    </a:gs>
                    <a:gs pos="100000">
                      <a:schemeClr val="accent5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email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xmlns="" id="{00C9ED70-1CC8-4EF2-BE10-AAFE24AAC5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xmlns="" id="{7FD1CDD6-829C-4C5B-BFB7-74153A66FF2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102831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Maro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chemeClr val="accent6">
                  <a:lumMod val="50000"/>
                </a:schemeClr>
              </a:gs>
              <a:gs pos="100000">
                <a:schemeClr val="accent6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chemeClr val="accent6">
                  <a:lumMod val="50000"/>
                </a:schemeClr>
              </a:gs>
              <a:gs pos="100000">
                <a:schemeClr val="accent6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3CAA64A4-91BA-448F-9474-7895F9C6DBD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chemeClr val="accent6">
                        <a:lumMod val="50000"/>
                      </a:schemeClr>
                    </a:gs>
                    <a:gs pos="100000">
                      <a:schemeClr val="accent6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email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xmlns="" id="{80BF4AFD-B365-46D4-AAC5-485DFA5A7D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xmlns="" id="{2BC70C35-8BA7-4D49-9AF7-DC36FAB8FDA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305619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Blue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rgbClr val="273238"/>
              </a:gs>
              <a:gs pos="100000">
                <a:srgbClr val="607D8B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rgbClr val="273238"/>
              </a:gs>
              <a:gs pos="100000">
                <a:srgbClr val="607D8B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3CAA64A4-91BA-448F-9474-7895F9C6DBD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rgbClr val="273238"/>
                    </a:gs>
                    <a:gs pos="100000">
                      <a:srgbClr val="607D8B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email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xmlns="" id="{AEB45C91-0DA6-4973-9AEA-FF1388508A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xmlns="" id="{F70CF6D9-DDB4-41AA-BB82-F8ED04AD8BC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735857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Brow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rgbClr val="3E2622"/>
              </a:gs>
              <a:gs pos="100000">
                <a:srgbClr val="795547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rgbClr val="3E2622"/>
              </a:gs>
              <a:gs pos="100000">
                <a:srgbClr val="795547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3CAA64A4-91BA-448F-9474-7895F9C6DBD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rgbClr val="3E2622"/>
                    </a:gs>
                    <a:gs pos="100000">
                      <a:srgbClr val="795547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email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xmlns="" id="{7E386D9D-B92A-4F40-9089-A1FD00CD38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xmlns="" id="{DA295F85-D43D-42E5-9539-A471116A43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123286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Deep Pu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rgbClr val="301B92"/>
              </a:gs>
              <a:gs pos="100000">
                <a:srgbClr val="673BB7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rgbClr val="301B92"/>
              </a:gs>
              <a:gs pos="100000">
                <a:srgbClr val="673BB7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3CAA64A4-91BA-448F-9474-7895F9C6DBD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rgbClr val="301B92"/>
                    </a:gs>
                    <a:gs pos="100000">
                      <a:srgbClr val="673BB7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email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xmlns="" id="{BE300026-40E8-4FB1-998A-9CEB5F7A1B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xmlns="" id="{DB3B5E9B-B4F0-4E85-954A-F7CC04BBF2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131710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rgbClr val="0E47A1"/>
              </a:gs>
              <a:gs pos="100000">
                <a:srgbClr val="03A9F5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rgbClr val="0E47A1"/>
              </a:gs>
              <a:gs pos="100000">
                <a:srgbClr val="03A9F5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3CAA64A4-91BA-448F-9474-7895F9C6DBD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rgbClr val="0E47A1"/>
                    </a:gs>
                    <a:gs pos="100000">
                      <a:srgbClr val="03A9F5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email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xmlns="" id="{C3A13D11-EC6C-4E81-AD83-7AC73D273F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xmlns="" id="{85035EF3-F5FB-41C2-A0BE-B3AEF7556AB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82364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Logo on T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2967F7A9-F404-4412-B868-8EB67A41E2A4}"/>
              </a:ext>
            </a:extLst>
          </p:cNvPr>
          <p:cNvGrpSpPr/>
          <p:nvPr/>
        </p:nvGrpSpPr>
        <p:grpSpPr>
          <a:xfrm>
            <a:off x="9576895" y="861192"/>
            <a:ext cx="2554143" cy="587454"/>
            <a:chOff x="131177" y="5775962"/>
            <a:chExt cx="2530239" cy="581956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xmlns="" id="{23F8D339-A0AA-4150-B7E8-C84E7F2AB7D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6112BAB0-1CB8-413D-970D-4F482F1A0EDB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7CD05EDD-7D4D-4F15-B3BB-F4E2E35E1780}"/>
              </a:ext>
            </a:extLst>
          </p:cNvPr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xmlns="" id="{CA463A36-7025-4394-9467-8A3EC3425B00}"/>
              </a:ext>
            </a:extLst>
          </p:cNvPr>
          <p:cNvSpPr txBox="1">
            <a:spLocks/>
          </p:cNvSpPr>
          <p:nvPr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</a:t>
            </a:r>
            <a:r>
              <a:rPr lang="en-US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Maulik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Trivedi</a:t>
            </a:r>
          </a:p>
        </p:txBody>
      </p:sp>
      <p:sp>
        <p:nvSpPr>
          <p:cNvPr id="23" name="Slide Number Placeholder 3">
            <a:extLst>
              <a:ext uri="{FF2B5EF4-FFF2-40B4-BE49-F238E27FC236}">
                <a16:creationId xmlns:a16="http://schemas.microsoft.com/office/drawing/2014/main" xmlns="" id="{FE084249-8DB7-4B0A-AA7A-A1A407FC0773}"/>
              </a:ext>
            </a:extLst>
          </p:cNvPr>
          <p:cNvSpPr txBox="1">
            <a:spLocks/>
          </p:cNvSpPr>
          <p:nvPr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pic>
        <p:nvPicPr>
          <p:cNvPr id="18" name="Shape 56">
            <a:extLst>
              <a:ext uri="{FF2B5EF4-FFF2-40B4-BE49-F238E27FC236}">
                <a16:creationId xmlns:a16="http://schemas.microsoft.com/office/drawing/2014/main" xmlns="" id="{ACB01872-4321-4181-A609-1C503C074C10}"/>
              </a:ext>
            </a:extLst>
          </p:cNvPr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711201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CD07E8-CBAA-45BA-85CF-1233D4AA8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  <a:solidFill>
            <a:srgbClr val="C0C0C0">
              <a:alpha val="50000"/>
            </a:srgbClr>
          </a:solidFill>
          <a:ln>
            <a:noFill/>
          </a:ln>
        </p:spPr>
        <p:txBody>
          <a:bodyPr lIns="216000" tIns="108000" rIns="216000" bIns="108000">
            <a:normAutofit/>
          </a:bodyPr>
          <a:lstStyle>
            <a:lvl1pPr>
              <a:defRPr lang="en-US" sz="34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C6F4971-704E-42EF-A852-52D75741F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Autofit/>
          </a:bodyPr>
          <a:lstStyle>
            <a:lvl1pPr marL="265113" indent="-265113" algn="just">
              <a:buClr>
                <a:schemeClr val="accent6"/>
              </a:buClr>
              <a:buFont typeface="Wingdings 3" panose="05040102010807070707" pitchFamily="18" charset="2"/>
              <a:buChar char=""/>
              <a:defRPr sz="2400">
                <a:solidFill>
                  <a:schemeClr val="tx1"/>
                </a:solidFill>
              </a:defRPr>
            </a:lvl1pPr>
            <a:lvl2pPr marL="809625" indent="-352425" algn="just">
              <a:buClr>
                <a:schemeClr val="accent6"/>
              </a:buClr>
              <a:buFont typeface="Wingdings 3" panose="05040102010807070707" pitchFamily="18" charset="2"/>
              <a:buChar char=""/>
              <a:defRPr sz="2000">
                <a:solidFill>
                  <a:schemeClr val="tx1"/>
                </a:solidFill>
              </a:defRPr>
            </a:lvl2pPr>
            <a:lvl3pPr marL="1143000" indent="-228600" algn="just">
              <a:buClr>
                <a:schemeClr val="accent6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 algn="just">
              <a:buClr>
                <a:schemeClr val="accent6"/>
              </a:buClr>
              <a:defRPr sz="1600">
                <a:solidFill>
                  <a:schemeClr val="tx1"/>
                </a:solidFill>
              </a:defRPr>
            </a:lvl4pPr>
            <a:lvl5pPr algn="just">
              <a:buClr>
                <a:schemeClr val="accent6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05596C8C-2163-45E8-B709-8118C381771F}"/>
              </a:ext>
            </a:extLst>
          </p:cNvPr>
          <p:cNvCxnSpPr/>
          <p:nvPr/>
        </p:nvCxnSpPr>
        <p:spPr>
          <a:xfrm>
            <a:off x="0" y="711201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F86BF578-C91A-4942-95D5-11408C3CCACF}"/>
              </a:ext>
            </a:extLst>
          </p:cNvPr>
          <p:cNvCxnSpPr/>
          <p:nvPr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xmlns="" id="{21489CE0-196C-4C42-9757-3759E6FAF4ED}"/>
              </a:ext>
            </a:extLst>
          </p:cNvPr>
          <p:cNvSpPr txBox="1">
            <a:spLocks/>
          </p:cNvSpPr>
          <p:nvPr userDrawn="1"/>
        </p:nvSpPr>
        <p:spPr>
          <a:xfrm>
            <a:off x="4038600" y="6604000"/>
            <a:ext cx="52578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#3150710(CN)   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Wingdings" panose="05000000000000000000" pitchFamily="2" charset="2"/>
                <a:ea typeface="Roboto Condensed Light" panose="02000000000000000000" pitchFamily="2" charset="0"/>
              </a:rPr>
              <a:t>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  Unit 2 – Application Layer</a:t>
            </a:r>
          </a:p>
        </p:txBody>
      </p:sp>
    </p:spTree>
    <p:extLst>
      <p:ext uri="{BB962C8B-B14F-4D97-AF65-F5344CB8AC3E}">
        <p14:creationId xmlns:p14="http://schemas.microsoft.com/office/powerpoint/2010/main" val="23215461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rgbClr val="B71B1C"/>
              </a:gs>
              <a:gs pos="100000">
                <a:srgbClr val="ED524F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rgbClr val="B71B1C"/>
              </a:gs>
              <a:gs pos="100000">
                <a:srgbClr val="ED524F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rgbClr val="B71B1C"/>
                    </a:gs>
                    <a:gs pos="100000">
                      <a:srgbClr val="ED524F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xmlns="" id="{77B7B864-C091-4493-B14B-F5B61B586EED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56499" y="5214354"/>
            <a:ext cx="1354234" cy="1354234"/>
          </a:xfrm>
          <a:custGeom>
            <a:avLst/>
            <a:gdLst>
              <a:gd name="connsiteX0" fmla="*/ 2286000 w 4572000"/>
              <a:gd name="connsiteY0" fmla="*/ 0 h 4572000"/>
              <a:gd name="connsiteX1" fmla="*/ 4572000 w 4572000"/>
              <a:gd name="connsiteY1" fmla="*/ 2286000 h 4572000"/>
              <a:gd name="connsiteX2" fmla="*/ 2286000 w 4572000"/>
              <a:gd name="connsiteY2" fmla="*/ 4572000 h 4572000"/>
              <a:gd name="connsiteX3" fmla="*/ 0 w 4572000"/>
              <a:gd name="connsiteY3" fmla="*/ 2286000 h 4572000"/>
              <a:gd name="connsiteX4" fmla="*/ 2286000 w 4572000"/>
              <a:gd name="connsiteY4" fmla="*/ 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2000" h="4572000">
                <a:moveTo>
                  <a:pt x="2286000" y="0"/>
                </a:moveTo>
                <a:cubicBezTo>
                  <a:pt x="3548523" y="0"/>
                  <a:pt x="4572000" y="1023477"/>
                  <a:pt x="4572000" y="2286000"/>
                </a:cubicBezTo>
                <a:cubicBezTo>
                  <a:pt x="4572000" y="3548523"/>
                  <a:pt x="3548523" y="4572000"/>
                  <a:pt x="2286000" y="4572000"/>
                </a:cubicBezTo>
                <a:cubicBezTo>
                  <a:pt x="1023477" y="4572000"/>
                  <a:pt x="0" y="3548523"/>
                  <a:pt x="0" y="2286000"/>
                </a:cubicBezTo>
                <a:cubicBezTo>
                  <a:pt x="0" y="1023477"/>
                  <a:pt x="1023477" y="0"/>
                  <a:pt x="2286000" y="0"/>
                </a:cubicBezTo>
                <a:close/>
              </a:path>
            </a:pathLst>
          </a:custGeom>
          <a:noFill/>
          <a:ln w="6350">
            <a:solidFill>
              <a:schemeClr val="bg1">
                <a:lumMod val="65000"/>
              </a:schemeClr>
            </a:solidFill>
          </a:ln>
          <a:effectLst/>
        </p:spPr>
      </p:pic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xmlns="" id="{177B86E9-222D-4757-BE64-59540DB794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xmlns="" id="{8ABCD18B-D4E0-41E4-8162-7E83CB11DAE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xmlns="" id="{A4C937B4-E297-9841-83AC-450FF7FB542D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83130" y="2079962"/>
            <a:ext cx="2199311" cy="219931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6EF48AA3-8F64-284A-82BF-DF6BEAAC76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1584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rgbClr val="890E4F"/>
              </a:gs>
              <a:gs pos="100000">
                <a:srgbClr val="D81A60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rgbClr val="890E4F"/>
              </a:gs>
              <a:gs pos="100000">
                <a:srgbClr val="D81A60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3CAA64A4-91BA-448F-9474-7895F9C6DBD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F48F6-739E-4659-B107-DABA716A2F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rgbClr val="890E4F"/>
                    </a:gs>
                    <a:gs pos="100000">
                      <a:srgbClr val="D81A60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email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xmlns="" id="{A2F1AAAC-C051-4A31-837B-4A9977722A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xmlns="" id="{ADF34BDA-AFB4-4120-81EF-C0AB56D388C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458572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48D524B-3775-8E40-83BE-42D237CCC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69AE7A3-9159-0C4C-9D60-90C19B2801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7FDC548-CD30-6D4B-B09B-48C5FDD36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4CCD-0C21-864C-9026-5993C0EB128B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B10D054-4F39-4A45-A001-51EB6C63B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A1BCF83-C468-B444-B66A-90B5162E0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A3A2B-9384-7841-8AB4-BFE375740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1918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 - Maro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xmlns="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rgbClr val="B71B1C"/>
              </a:gs>
              <a:gs pos="100000">
                <a:srgbClr val="ED524F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rgbClr val="B71B1C"/>
              </a:gs>
              <a:gs pos="100000">
                <a:srgbClr val="ED524F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chemeClr val="accent6">
                        <a:lumMod val="50000"/>
                      </a:schemeClr>
                    </a:gs>
                    <a:gs pos="100000">
                      <a:schemeClr val="accent6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xmlns="" id="{80BF4AFD-B365-46D4-AAC5-485DFA5A7D4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xmlns="" id="{2BC70C35-8BA7-4D49-9AF7-DC36FAB8FDA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 dirty="0"/>
          </a:p>
        </p:txBody>
      </p:sp>
      <p:sp>
        <p:nvSpPr>
          <p:cNvPr id="38" name="Hexagon 37"/>
          <p:cNvSpPr/>
          <p:nvPr userDrawn="1"/>
        </p:nvSpPr>
        <p:spPr>
          <a:xfrm rot="5400000">
            <a:off x="4309292" y="1717040"/>
            <a:ext cx="3461658" cy="2984188"/>
          </a:xfrm>
          <a:prstGeom prst="hexagon">
            <a:avLst/>
          </a:prstGeom>
          <a:solidFill>
            <a:schemeClr val="bg1">
              <a:lumMod val="95000"/>
            </a:schemeClr>
          </a:solidFill>
          <a:ln w="57150">
            <a:solidFill>
              <a:schemeClr val="accent6"/>
            </a:solidFill>
            <a:prstDash val="lg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Box 38"/>
          <p:cNvSpPr txBox="1"/>
          <p:nvPr userDrawn="1"/>
        </p:nvSpPr>
        <p:spPr>
          <a:xfrm>
            <a:off x="5014038" y="2239638"/>
            <a:ext cx="205216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i="1" dirty="0"/>
              <a:t>Thank</a:t>
            </a:r>
          </a:p>
          <a:p>
            <a:pPr algn="ctr"/>
            <a:r>
              <a:rPr lang="en-US" sz="6000" b="1" i="1" dirty="0"/>
              <a:t>You</a:t>
            </a:r>
          </a:p>
        </p:txBody>
      </p:sp>
      <p:sp>
        <p:nvSpPr>
          <p:cNvPr id="41" name="Rectangle 40"/>
          <p:cNvSpPr/>
          <p:nvPr userDrawn="1"/>
        </p:nvSpPr>
        <p:spPr>
          <a:xfrm>
            <a:off x="7678346" y="2221532"/>
            <a:ext cx="4513654" cy="1951692"/>
          </a:xfrm>
          <a:prstGeom prst="rect">
            <a:avLst/>
          </a:prstGeom>
          <a:gradFill>
            <a:gsLst>
              <a:gs pos="10000">
                <a:srgbClr val="B71B1C"/>
              </a:gs>
              <a:gs pos="100000">
                <a:srgbClr val="ED524F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Rectangle 41"/>
          <p:cNvSpPr/>
          <p:nvPr userDrawn="1"/>
        </p:nvSpPr>
        <p:spPr>
          <a:xfrm>
            <a:off x="0" y="2221532"/>
            <a:ext cx="4402106" cy="1951692"/>
          </a:xfrm>
          <a:prstGeom prst="rect">
            <a:avLst/>
          </a:prstGeom>
          <a:gradFill>
            <a:gsLst>
              <a:gs pos="10000">
                <a:srgbClr val="B71B1C"/>
              </a:gs>
              <a:gs pos="100000">
                <a:srgbClr val="ED524F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7028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Logo on B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2967F7A9-F404-4412-B868-8EB67A41E2A4}"/>
              </a:ext>
            </a:extLst>
          </p:cNvPr>
          <p:cNvGrpSpPr/>
          <p:nvPr/>
        </p:nvGrpSpPr>
        <p:grpSpPr>
          <a:xfrm>
            <a:off x="9576895" y="5890392"/>
            <a:ext cx="2554143" cy="587454"/>
            <a:chOff x="131177" y="5775962"/>
            <a:chExt cx="2530239" cy="581956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xmlns="" id="{23F8D339-A0AA-4150-B7E8-C84E7F2AB7D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6112BAB0-1CB8-413D-970D-4F482F1A0EDB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7CD05EDD-7D4D-4F15-B3BB-F4E2E35E1780}"/>
              </a:ext>
            </a:extLst>
          </p:cNvPr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xmlns="" id="{CA463A36-7025-4394-9467-8A3EC3425B00}"/>
              </a:ext>
            </a:extLst>
          </p:cNvPr>
          <p:cNvSpPr txBox="1">
            <a:spLocks/>
          </p:cNvSpPr>
          <p:nvPr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Maulik</a:t>
            </a:r>
            <a:r>
              <a:rPr lang="en-US" baseline="0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D. Trivedi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22" name="Footer Placeholder 2">
            <a:extLst>
              <a:ext uri="{FF2B5EF4-FFF2-40B4-BE49-F238E27FC236}">
                <a16:creationId xmlns:a16="http://schemas.microsoft.com/office/drawing/2014/main" xmlns="" id="{BF2BE79E-EA17-4AB9-8CB5-714A52A6B2F5}"/>
              </a:ext>
            </a:extLst>
          </p:cNvPr>
          <p:cNvSpPr txBox="1">
            <a:spLocks/>
          </p:cNvSpPr>
          <p:nvPr/>
        </p:nvSpPr>
        <p:spPr>
          <a:xfrm>
            <a:off x="4038600" y="6604000"/>
            <a:ext cx="52578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#3150710(CN)   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Wingdings" panose="05000000000000000000" pitchFamily="2" charset="2"/>
                <a:ea typeface="Roboto Condensed Light" panose="02000000000000000000" pitchFamily="2" charset="0"/>
              </a:rPr>
              <a:t>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  Unit 2 – Application Layer</a:t>
            </a:r>
          </a:p>
        </p:txBody>
      </p:sp>
      <p:sp>
        <p:nvSpPr>
          <p:cNvPr id="23" name="Slide Number Placeholder 3">
            <a:extLst>
              <a:ext uri="{FF2B5EF4-FFF2-40B4-BE49-F238E27FC236}">
                <a16:creationId xmlns:a16="http://schemas.microsoft.com/office/drawing/2014/main" xmlns="" id="{FE084249-8DB7-4B0A-AA7A-A1A407FC0773}"/>
              </a:ext>
            </a:extLst>
          </p:cNvPr>
          <p:cNvSpPr txBox="1">
            <a:spLocks/>
          </p:cNvSpPr>
          <p:nvPr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pic>
        <p:nvPicPr>
          <p:cNvPr id="18" name="Shape 56">
            <a:extLst>
              <a:ext uri="{FF2B5EF4-FFF2-40B4-BE49-F238E27FC236}">
                <a16:creationId xmlns:a16="http://schemas.microsoft.com/office/drawing/2014/main" xmlns="" id="{ACB01872-4321-4181-A609-1C503C074C10}"/>
              </a:ext>
            </a:extLst>
          </p:cNvPr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711201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CD07E8-CBAA-45BA-85CF-1233D4AA8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  <a:solidFill>
            <a:srgbClr val="C0C0C0">
              <a:alpha val="50000"/>
            </a:srgbClr>
          </a:solidFill>
          <a:ln>
            <a:noFill/>
          </a:ln>
        </p:spPr>
        <p:txBody>
          <a:bodyPr lIns="216000" tIns="108000" rIns="216000" bIns="108000">
            <a:normAutofit/>
          </a:bodyPr>
          <a:lstStyle>
            <a:lvl1pPr>
              <a:defRPr lang="en-US" sz="34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C6F4971-704E-42EF-A852-52D75741F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Autofit/>
          </a:bodyPr>
          <a:lstStyle>
            <a:lvl1pPr marL="265113" indent="-265113" algn="just">
              <a:buClr>
                <a:schemeClr val="accent6"/>
              </a:buClr>
              <a:buFont typeface="Wingdings 3" panose="05040102010807070707" pitchFamily="18" charset="2"/>
              <a:buChar char=""/>
              <a:defRPr sz="2400">
                <a:solidFill>
                  <a:schemeClr val="tx1"/>
                </a:solidFill>
              </a:defRPr>
            </a:lvl1pPr>
            <a:lvl2pPr marL="809625" indent="-352425" algn="just">
              <a:buClr>
                <a:schemeClr val="accent6"/>
              </a:buClr>
              <a:buFont typeface="Wingdings 3" panose="05040102010807070707" pitchFamily="18" charset="2"/>
              <a:buChar char=""/>
              <a:defRPr sz="2000">
                <a:solidFill>
                  <a:schemeClr val="tx1"/>
                </a:solidFill>
              </a:defRPr>
            </a:lvl2pPr>
            <a:lvl3pPr marL="1143000" indent="-228600" algn="just">
              <a:buClr>
                <a:schemeClr val="accent6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 algn="just">
              <a:buClr>
                <a:schemeClr val="accent6"/>
              </a:buClr>
              <a:defRPr sz="1600">
                <a:solidFill>
                  <a:schemeClr val="tx1"/>
                </a:solidFill>
              </a:defRPr>
            </a:lvl4pPr>
            <a:lvl5pPr algn="just">
              <a:buClr>
                <a:schemeClr val="accent6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05596C8C-2163-45E8-B709-8118C381771F}"/>
              </a:ext>
            </a:extLst>
          </p:cNvPr>
          <p:cNvCxnSpPr/>
          <p:nvPr/>
        </p:nvCxnSpPr>
        <p:spPr>
          <a:xfrm>
            <a:off x="0" y="711201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F86BF578-C91A-4942-95D5-11408C3CCACF}"/>
              </a:ext>
            </a:extLst>
          </p:cNvPr>
          <p:cNvCxnSpPr/>
          <p:nvPr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8749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Logo on B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2967F7A9-F404-4412-B868-8EB67A41E2A4}"/>
              </a:ext>
            </a:extLst>
          </p:cNvPr>
          <p:cNvGrpSpPr/>
          <p:nvPr/>
        </p:nvGrpSpPr>
        <p:grpSpPr>
          <a:xfrm>
            <a:off x="128095" y="5890392"/>
            <a:ext cx="2554143" cy="587454"/>
            <a:chOff x="131177" y="5775962"/>
            <a:chExt cx="2530239" cy="581956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xmlns="" id="{23F8D339-A0AA-4150-B7E8-C84E7F2AB7D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6112BAB0-1CB8-413D-970D-4F482F1A0EDB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7CD05EDD-7D4D-4F15-B3BB-F4E2E35E1780}"/>
              </a:ext>
            </a:extLst>
          </p:cNvPr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lide Number Placeholder 3">
            <a:extLst>
              <a:ext uri="{FF2B5EF4-FFF2-40B4-BE49-F238E27FC236}">
                <a16:creationId xmlns:a16="http://schemas.microsoft.com/office/drawing/2014/main" xmlns="" id="{FE084249-8DB7-4B0A-AA7A-A1A407FC0773}"/>
              </a:ext>
            </a:extLst>
          </p:cNvPr>
          <p:cNvSpPr txBox="1">
            <a:spLocks/>
          </p:cNvSpPr>
          <p:nvPr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pic>
        <p:nvPicPr>
          <p:cNvPr id="18" name="Shape 56">
            <a:extLst>
              <a:ext uri="{FF2B5EF4-FFF2-40B4-BE49-F238E27FC236}">
                <a16:creationId xmlns:a16="http://schemas.microsoft.com/office/drawing/2014/main" xmlns="" id="{ACB01872-4321-4181-A609-1C503C074C10}"/>
              </a:ext>
            </a:extLst>
          </p:cNvPr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711201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CD07E8-CBAA-45BA-85CF-1233D4AA8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  <a:solidFill>
            <a:srgbClr val="C0C0C0">
              <a:alpha val="50000"/>
            </a:srgbClr>
          </a:solidFill>
          <a:ln>
            <a:noFill/>
          </a:ln>
        </p:spPr>
        <p:txBody>
          <a:bodyPr lIns="216000" tIns="108000" rIns="216000" bIns="108000">
            <a:normAutofit/>
          </a:bodyPr>
          <a:lstStyle>
            <a:lvl1pPr>
              <a:defRPr lang="en-US" sz="34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C6F4971-704E-42EF-A852-52D75741F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Autofit/>
          </a:bodyPr>
          <a:lstStyle>
            <a:lvl1pPr marL="265113" indent="-265113" algn="just">
              <a:buClr>
                <a:schemeClr val="accent6"/>
              </a:buClr>
              <a:buFont typeface="Wingdings 3" panose="05040102010807070707" pitchFamily="18" charset="2"/>
              <a:buChar char=""/>
              <a:defRPr sz="2400">
                <a:solidFill>
                  <a:schemeClr val="tx1"/>
                </a:solidFill>
              </a:defRPr>
            </a:lvl1pPr>
            <a:lvl2pPr marL="809625" indent="-352425" algn="just">
              <a:buClr>
                <a:schemeClr val="accent6"/>
              </a:buClr>
              <a:buFont typeface="Wingdings 3" panose="05040102010807070707" pitchFamily="18" charset="2"/>
              <a:buChar char=""/>
              <a:defRPr sz="2000">
                <a:solidFill>
                  <a:schemeClr val="tx1"/>
                </a:solidFill>
              </a:defRPr>
            </a:lvl2pPr>
            <a:lvl3pPr marL="1143000" indent="-228600" algn="just">
              <a:buClr>
                <a:schemeClr val="accent6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 algn="just">
              <a:buClr>
                <a:schemeClr val="accent6"/>
              </a:buClr>
              <a:defRPr sz="1600">
                <a:solidFill>
                  <a:schemeClr val="tx1"/>
                </a:solidFill>
              </a:defRPr>
            </a:lvl4pPr>
            <a:lvl5pPr algn="just">
              <a:buClr>
                <a:schemeClr val="accent6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05596C8C-2163-45E8-B709-8118C381771F}"/>
              </a:ext>
            </a:extLst>
          </p:cNvPr>
          <p:cNvCxnSpPr/>
          <p:nvPr/>
        </p:nvCxnSpPr>
        <p:spPr>
          <a:xfrm>
            <a:off x="0" y="711201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F86BF578-C91A-4942-95D5-11408C3CCACF}"/>
              </a:ext>
            </a:extLst>
          </p:cNvPr>
          <p:cNvCxnSpPr/>
          <p:nvPr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Date Placeholder 1">
            <a:extLst>
              <a:ext uri="{FF2B5EF4-FFF2-40B4-BE49-F238E27FC236}">
                <a16:creationId xmlns:a16="http://schemas.microsoft.com/office/drawing/2014/main" xmlns="" id="{02111701-A726-8242-8B35-28EFA32269F6}"/>
              </a:ext>
            </a:extLst>
          </p:cNvPr>
          <p:cNvSpPr txBox="1">
            <a:spLocks/>
          </p:cNvSpPr>
          <p:nvPr userDrawn="1"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Maulik</a:t>
            </a:r>
            <a:r>
              <a:rPr lang="en-US" baseline="0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D. Trivedi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xmlns="" id="{79FD50AE-2B4F-8D48-8D6B-5E238535F779}"/>
              </a:ext>
            </a:extLst>
          </p:cNvPr>
          <p:cNvSpPr txBox="1">
            <a:spLocks/>
          </p:cNvSpPr>
          <p:nvPr userDrawn="1"/>
        </p:nvSpPr>
        <p:spPr>
          <a:xfrm>
            <a:off x="4038600" y="6604000"/>
            <a:ext cx="52578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#3150710(CN)   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Wingdings" panose="05000000000000000000" pitchFamily="2" charset="2"/>
                <a:ea typeface="Roboto Condensed Light" panose="02000000000000000000" pitchFamily="2" charset="0"/>
              </a:rPr>
              <a:t>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  Unit 2 – Application Layer</a:t>
            </a:r>
          </a:p>
        </p:txBody>
      </p:sp>
    </p:spTree>
    <p:extLst>
      <p:ext uri="{BB962C8B-B14F-4D97-AF65-F5344CB8AC3E}">
        <p14:creationId xmlns:p14="http://schemas.microsoft.com/office/powerpoint/2010/main" val="1862607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07171932-FFF4-4D27-9425-8CB5D27A92F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9807099" y="606901"/>
            <a:ext cx="2991808" cy="177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1639DF2A-5426-428D-B32D-78E9191D8A0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01568"/>
            <a:ext cx="543946" cy="7721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8C6168-C8A4-4660-9D38-045657B80D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  <a:noFill/>
        </p:spPr>
        <p:txBody>
          <a:bodyPr anchor="b">
            <a:normAutofit/>
          </a:bodyPr>
          <a:lstStyle>
            <a:lvl1pPr>
              <a:defRPr lang="en-US" sz="6000" b="1" kern="1200" dirty="0">
                <a:gradFill flip="none" rotWithShape="1">
                  <a:gsLst>
                    <a:gs pos="10000">
                      <a:srgbClr val="B71B1C"/>
                    </a:gs>
                    <a:gs pos="100000">
                      <a:srgbClr val="ED524F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dirty="0"/>
              <a:t>Write here Section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66C89DA-344D-4448-822C-2826084EF12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Write here Section Subtitle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2802A992-B18A-47D4-8497-02E7586DF58D}"/>
              </a:ext>
            </a:extLst>
          </p:cNvPr>
          <p:cNvGrpSpPr/>
          <p:nvPr/>
        </p:nvGrpSpPr>
        <p:grpSpPr>
          <a:xfrm>
            <a:off x="9437223" y="6087939"/>
            <a:ext cx="2554143" cy="587454"/>
            <a:chOff x="131177" y="5775962"/>
            <a:chExt cx="2530239" cy="58195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8DD61FEC-075B-4EDD-97CA-36E6F72630F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xmlns="" id="{CB550E12-AA95-4B1B-A8D2-ED01E515FC43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Freeform 17">
            <a:extLst>
              <a:ext uri="{FF2B5EF4-FFF2-40B4-BE49-F238E27FC236}">
                <a16:creationId xmlns:a16="http://schemas.microsoft.com/office/drawing/2014/main" xmlns="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rgbClr val="B71B1C"/>
              </a:gs>
              <a:gs pos="100000">
                <a:srgbClr val="ED524F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771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k - Logo on T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xmlns="" id="{5D17CCA1-DDAA-4D6C-AAE4-2ECFF46CFEAB}"/>
              </a:ext>
            </a:extLst>
          </p:cNvPr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1">
            <a:extLst>
              <a:ext uri="{FF2B5EF4-FFF2-40B4-BE49-F238E27FC236}">
                <a16:creationId xmlns:a16="http://schemas.microsoft.com/office/drawing/2014/main" xmlns="" id="{F2FD45BD-9964-4102-8DE9-72CDDDD20A49}"/>
              </a:ext>
            </a:extLst>
          </p:cNvPr>
          <p:cNvSpPr txBox="1">
            <a:spLocks/>
          </p:cNvSpPr>
          <p:nvPr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Jay R </a:t>
            </a:r>
            <a:r>
              <a:rPr lang="en-US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Dhamsaniya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xmlns="" id="{59055D82-7978-44A5-82D1-0A4E00B382BF}"/>
              </a:ext>
            </a:extLst>
          </p:cNvPr>
          <p:cNvSpPr txBox="1">
            <a:spLocks/>
          </p:cNvSpPr>
          <p:nvPr/>
        </p:nvSpPr>
        <p:spPr>
          <a:xfrm>
            <a:off x="4038600" y="6604000"/>
            <a:ext cx="41148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#3130006 (PS)   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Wingdings" panose="05000000000000000000" pitchFamily="2" charset="2"/>
                <a:ea typeface="Roboto Condensed Light" panose="02000000000000000000" pitchFamily="2" charset="0"/>
              </a:rPr>
              <a:t>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  Unit 1 – Basic Probability</a:t>
            </a:r>
          </a:p>
        </p:txBody>
      </p:sp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xmlns="" id="{32768103-D8F5-4649-8107-E4B3B8C554BB}"/>
              </a:ext>
            </a:extLst>
          </p:cNvPr>
          <p:cNvSpPr txBox="1">
            <a:spLocks/>
          </p:cNvSpPr>
          <p:nvPr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86C86632-7EFD-4A64-85B1-0CE7D13E0C97}"/>
              </a:ext>
            </a:extLst>
          </p:cNvPr>
          <p:cNvCxnSpPr/>
          <p:nvPr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FE191CF5-3D57-422B-B2EB-FF235E30DB22}"/>
              </a:ext>
            </a:extLst>
          </p:cNvPr>
          <p:cNvGrpSpPr/>
          <p:nvPr/>
        </p:nvGrpSpPr>
        <p:grpSpPr>
          <a:xfrm>
            <a:off x="9576895" y="99192"/>
            <a:ext cx="2554143" cy="587454"/>
            <a:chOff x="131177" y="5775962"/>
            <a:chExt cx="2530239" cy="581956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xmlns="" id="{C9B183D5-5DE8-48E7-85E7-60CE9D0FD2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62445F4B-50F2-4CA0-A5C5-6D690A29F3F2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72811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k - Logo on B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xmlns="" id="{5D17CCA1-DDAA-4D6C-AAE4-2ECFF46CFEAB}"/>
              </a:ext>
            </a:extLst>
          </p:cNvPr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1">
            <a:extLst>
              <a:ext uri="{FF2B5EF4-FFF2-40B4-BE49-F238E27FC236}">
                <a16:creationId xmlns:a16="http://schemas.microsoft.com/office/drawing/2014/main" xmlns="" id="{F2FD45BD-9964-4102-8DE9-72CDDDD20A49}"/>
              </a:ext>
            </a:extLst>
          </p:cNvPr>
          <p:cNvSpPr txBox="1">
            <a:spLocks/>
          </p:cNvSpPr>
          <p:nvPr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Jay R </a:t>
            </a:r>
            <a:r>
              <a:rPr lang="en-US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Dhamsaniya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xmlns="" id="{59055D82-7978-44A5-82D1-0A4E00B382BF}"/>
              </a:ext>
            </a:extLst>
          </p:cNvPr>
          <p:cNvSpPr txBox="1">
            <a:spLocks/>
          </p:cNvSpPr>
          <p:nvPr/>
        </p:nvSpPr>
        <p:spPr>
          <a:xfrm>
            <a:off x="4038600" y="6604000"/>
            <a:ext cx="41148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#3130006 (PS)   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Wingdings" panose="05000000000000000000" pitchFamily="2" charset="2"/>
                <a:ea typeface="Roboto Condensed Light" panose="02000000000000000000" pitchFamily="2" charset="0"/>
              </a:rPr>
              <a:t>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  Unit 1 – Basic Probability</a:t>
            </a:r>
          </a:p>
        </p:txBody>
      </p:sp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xmlns="" id="{32768103-D8F5-4649-8107-E4B3B8C554BB}"/>
              </a:ext>
            </a:extLst>
          </p:cNvPr>
          <p:cNvSpPr txBox="1">
            <a:spLocks/>
          </p:cNvSpPr>
          <p:nvPr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86C86632-7EFD-4A64-85B1-0CE7D13E0C97}"/>
              </a:ext>
            </a:extLst>
          </p:cNvPr>
          <p:cNvCxnSpPr/>
          <p:nvPr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913602D2-CAF0-4790-95E8-87990761ED0C}"/>
              </a:ext>
            </a:extLst>
          </p:cNvPr>
          <p:cNvGrpSpPr/>
          <p:nvPr/>
        </p:nvGrpSpPr>
        <p:grpSpPr>
          <a:xfrm>
            <a:off x="9576895" y="5890392"/>
            <a:ext cx="2554143" cy="587454"/>
            <a:chOff x="131177" y="5775962"/>
            <a:chExt cx="2530239" cy="581956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xmlns="" id="{A378A2C8-EF9C-479C-ACF0-D9819B46DF5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61DE4F58-7D48-453D-89E1-B25767150977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56882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k - Logo on B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xmlns="" id="{5D17CCA1-DDAA-4D6C-AAE4-2ECFF46CFEAB}"/>
              </a:ext>
            </a:extLst>
          </p:cNvPr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1">
            <a:extLst>
              <a:ext uri="{FF2B5EF4-FFF2-40B4-BE49-F238E27FC236}">
                <a16:creationId xmlns:a16="http://schemas.microsoft.com/office/drawing/2014/main" xmlns="" id="{F2FD45BD-9964-4102-8DE9-72CDDDD20A49}"/>
              </a:ext>
            </a:extLst>
          </p:cNvPr>
          <p:cNvSpPr txBox="1">
            <a:spLocks/>
          </p:cNvSpPr>
          <p:nvPr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Jay R </a:t>
            </a:r>
            <a:r>
              <a:rPr lang="en-US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Dhamsaniya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xmlns="" id="{59055D82-7978-44A5-82D1-0A4E00B382BF}"/>
              </a:ext>
            </a:extLst>
          </p:cNvPr>
          <p:cNvSpPr txBox="1">
            <a:spLocks/>
          </p:cNvSpPr>
          <p:nvPr/>
        </p:nvSpPr>
        <p:spPr>
          <a:xfrm>
            <a:off x="4038600" y="6604000"/>
            <a:ext cx="41148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#3130006 (PS)   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Wingdings" panose="05000000000000000000" pitchFamily="2" charset="2"/>
                <a:ea typeface="Roboto Condensed Light" panose="02000000000000000000" pitchFamily="2" charset="0"/>
              </a:rPr>
              <a:t>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  Unit 1 – Basic Probability</a:t>
            </a:r>
          </a:p>
        </p:txBody>
      </p:sp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xmlns="" id="{32768103-D8F5-4649-8107-E4B3B8C554BB}"/>
              </a:ext>
            </a:extLst>
          </p:cNvPr>
          <p:cNvSpPr txBox="1">
            <a:spLocks/>
          </p:cNvSpPr>
          <p:nvPr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86C86632-7EFD-4A64-85B1-0CE7D13E0C97}"/>
              </a:ext>
            </a:extLst>
          </p:cNvPr>
          <p:cNvCxnSpPr/>
          <p:nvPr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15C60ED7-12D4-496E-AF73-0995BE8C12FD}"/>
              </a:ext>
            </a:extLst>
          </p:cNvPr>
          <p:cNvGrpSpPr/>
          <p:nvPr/>
        </p:nvGrpSpPr>
        <p:grpSpPr>
          <a:xfrm>
            <a:off x="128095" y="5890392"/>
            <a:ext cx="2554143" cy="587454"/>
            <a:chOff x="131177" y="5775962"/>
            <a:chExt cx="2530239" cy="581956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xmlns="" id="{30CB04CE-0025-4B1F-B962-A759D179D84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43F480CB-A4AF-424E-90DB-5B677403441A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20454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lete Blan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0243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5BF5063B-909B-4A7F-B502-780228043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027DDF1-16E2-4622-B8FD-0148CD5CE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27EA166-F18A-4D32-AA1F-AE475D4910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584CCD-0C21-864C-9026-5993C0EB128B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05C5379-5B41-4775-9279-F9F7608E66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1A4B342-6FD5-4BB7-B9AE-3C5081C089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A3A2B-9384-7841-8AB4-BFE375740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861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3.xml"/><Relationship Id="rId5" Type="http://schemas.microsoft.com/office/2007/relationships/hdphoto" Target="../media/hdphoto11.wdp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computer@darshan.ac.in" TargetMode="External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9.tiff"/><Relationship Id="rId5" Type="http://schemas.openxmlformats.org/officeDocument/2006/relationships/image" Target="../media/image38.tiff"/><Relationship Id="rId4" Type="http://schemas.openxmlformats.org/officeDocument/2006/relationships/image" Target="../media/image37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4.xml"/><Relationship Id="rId7" Type="http://schemas.openxmlformats.org/officeDocument/2006/relationships/diagramColors" Target="../diagrams/colors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62747E4E-823D-614A-B4B7-AC128FF382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400" b="0" dirty="0"/>
              <a:t>Unit-2: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Application Layer</a:t>
            </a:r>
            <a:br>
              <a:rPr lang="en-US" dirty="0"/>
            </a:br>
            <a:r>
              <a:rPr lang="en-US" dirty="0"/>
              <a:t>Part-2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4EBD4442-5C83-5F4A-8AEA-1614164C87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maulik.trivedi@darshan.ac.in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1507D4B6-0B64-6A44-BA9C-B9BF69DC2E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+91-9998265805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3E4F568A-30BE-2049-9622-DC2108A446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Computer Engineering Department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171A5B73-F4FC-AC48-953E-993670B73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Prof. Maulik D Trivedi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773BE456-33E7-B748-B5B3-F501CA8044F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b="1"/>
              <a:t>Computer Networks </a:t>
            </a:r>
            <a:r>
              <a:rPr lang="en-US"/>
              <a:t>(CN)</a:t>
            </a:r>
          </a:p>
          <a:p>
            <a:pPr>
              <a:spcAft>
                <a:spcPts val="600"/>
              </a:spcAft>
            </a:pPr>
            <a:r>
              <a:rPr lang="en-US"/>
              <a:t>GTU #3150710</a:t>
            </a:r>
            <a:endParaRPr lang="en-US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xmlns="" id="{72831386-25BD-CB4A-8E69-CCA21F5039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2354905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35E2D68C-5F3D-7D42-9801-EF5A4A184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FTP (File Transfer Protocol)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0FB606D8-8208-2A46-8703-7DA9ADD71D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1020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</p:spPr>
        <p:txBody>
          <a:bodyPr>
            <a:normAutofit/>
          </a:bodyPr>
          <a:lstStyle/>
          <a:p>
            <a:r>
              <a:rPr lang="en-US" dirty="0"/>
              <a:t>FTP (File Transfer Protocol)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/>
          <a:lstStyle/>
          <a:p>
            <a:r>
              <a:rPr lang="en-IN" dirty="0"/>
              <a:t>File Transfer Protocol (FTP) is the commonly used protocol for </a:t>
            </a:r>
            <a:r>
              <a:rPr lang="en-IN" dirty="0">
                <a:solidFill>
                  <a:schemeClr val="accent6"/>
                </a:solidFill>
              </a:rPr>
              <a:t>exchanging files </a:t>
            </a:r>
            <a:r>
              <a:rPr lang="en-IN" dirty="0"/>
              <a:t>over the Network or Internet. </a:t>
            </a:r>
          </a:p>
          <a:p>
            <a:pPr lvl="1"/>
            <a:r>
              <a:rPr lang="en-IN" dirty="0"/>
              <a:t>Example: </a:t>
            </a:r>
            <a:r>
              <a:rPr lang="en-IN" dirty="0" err="1"/>
              <a:t>Filezilla</a:t>
            </a:r>
            <a:endParaRPr lang="en-US" dirty="0"/>
          </a:p>
          <a:p>
            <a:pPr lvl="0"/>
            <a:r>
              <a:rPr lang="en-IN" dirty="0"/>
              <a:t>FTP uses the Internet's TCP/IP protocols to enable data transfer. </a:t>
            </a:r>
            <a:endParaRPr lang="en-US" dirty="0"/>
          </a:p>
          <a:p>
            <a:pPr lvl="0"/>
            <a:r>
              <a:rPr lang="en-IN" dirty="0"/>
              <a:t>FTP uses client-server architecture. </a:t>
            </a:r>
            <a:endParaRPr lang="en-US" dirty="0"/>
          </a:p>
          <a:p>
            <a:pPr lvl="0"/>
            <a:r>
              <a:rPr lang="en-IN" dirty="0"/>
              <a:t>FTP promotes sharing of files via remote computers with reliable and efficient data transfer.</a:t>
            </a:r>
            <a:endParaRPr lang="en-US" dirty="0"/>
          </a:p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ECC87F0B-D0E2-D949-9CFA-8B5987259EC3}"/>
              </a:ext>
            </a:extLst>
          </p:cNvPr>
          <p:cNvSpPr/>
          <p:nvPr/>
        </p:nvSpPr>
        <p:spPr>
          <a:xfrm>
            <a:off x="3476625" y="4151938"/>
            <a:ext cx="1219200" cy="7620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FTP user interface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461EB7DE-A912-4D41-9763-5B7EC29253C3}"/>
              </a:ext>
            </a:extLst>
          </p:cNvPr>
          <p:cNvSpPr/>
          <p:nvPr/>
        </p:nvSpPr>
        <p:spPr>
          <a:xfrm>
            <a:off x="4867275" y="4151938"/>
            <a:ext cx="990600" cy="7620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FTP client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8F4CA04D-20F9-5B4F-9D2B-4F2455DFCF02}"/>
              </a:ext>
            </a:extLst>
          </p:cNvPr>
          <p:cNvSpPr/>
          <p:nvPr/>
        </p:nvSpPr>
        <p:spPr>
          <a:xfrm>
            <a:off x="8658225" y="4151938"/>
            <a:ext cx="990600" cy="7620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FTP server</a:t>
            </a:r>
          </a:p>
        </p:txBody>
      </p:sp>
      <p:sp>
        <p:nvSpPr>
          <p:cNvPr id="4" name="Can 3">
            <a:extLst>
              <a:ext uri="{FF2B5EF4-FFF2-40B4-BE49-F238E27FC236}">
                <a16:creationId xmlns:a16="http://schemas.microsoft.com/office/drawing/2014/main" xmlns="" id="{36481C9A-5B87-C042-B5DC-4E529EAFDAA3}"/>
              </a:ext>
            </a:extLst>
          </p:cNvPr>
          <p:cNvSpPr/>
          <p:nvPr/>
        </p:nvSpPr>
        <p:spPr>
          <a:xfrm>
            <a:off x="4429125" y="5334000"/>
            <a:ext cx="533400" cy="709422"/>
          </a:xfrm>
          <a:prstGeom prst="can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xmlns="" id="{95A93C04-A451-4E40-B3A4-82188E91E51A}"/>
              </a:ext>
            </a:extLst>
          </p:cNvPr>
          <p:cNvSpPr/>
          <p:nvPr/>
        </p:nvSpPr>
        <p:spPr>
          <a:xfrm>
            <a:off x="8886825" y="5334000"/>
            <a:ext cx="533400" cy="709422"/>
          </a:xfrm>
          <a:prstGeom prst="can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xmlns="" id="{E1BC5CDE-F600-D84B-AC37-7B0F9EF16FC8}"/>
              </a:ext>
            </a:extLst>
          </p:cNvPr>
          <p:cNvCxnSpPr>
            <a:cxnSpLocks/>
            <a:endCxn id="3" idx="2"/>
          </p:cNvCxnSpPr>
          <p:nvPr/>
        </p:nvCxnSpPr>
        <p:spPr>
          <a:xfrm flipH="1" flipV="1">
            <a:off x="4086226" y="4913938"/>
            <a:ext cx="504825" cy="49530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xmlns="" id="{DFDEFD01-A737-C740-B0B6-2AB43F5F9021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4867275" y="4913938"/>
            <a:ext cx="495300" cy="49530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xmlns="" id="{C6F89B13-2B64-1A48-8D57-C1BBB9A541D3}"/>
              </a:ext>
            </a:extLst>
          </p:cNvPr>
          <p:cNvCxnSpPr>
            <a:cxnSpLocks/>
            <a:stCxn id="9" idx="2"/>
            <a:endCxn id="10" idx="1"/>
          </p:cNvCxnSpPr>
          <p:nvPr/>
        </p:nvCxnSpPr>
        <p:spPr>
          <a:xfrm>
            <a:off x="9153525" y="4913938"/>
            <a:ext cx="0" cy="420062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FBFBAA13-486B-CF40-89EF-73B2EC894C66}"/>
              </a:ext>
            </a:extLst>
          </p:cNvPr>
          <p:cNvSpPr txBox="1"/>
          <p:nvPr/>
        </p:nvSpPr>
        <p:spPr>
          <a:xfrm>
            <a:off x="3714750" y="6087694"/>
            <a:ext cx="196215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Local file system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xmlns="" id="{13384563-1487-0841-B05C-4E133BE23294}"/>
              </a:ext>
            </a:extLst>
          </p:cNvPr>
          <p:cNvCxnSpPr>
            <a:cxnSpLocks/>
            <a:stCxn id="9" idx="1"/>
            <a:endCxn id="8" idx="3"/>
          </p:cNvCxnSpPr>
          <p:nvPr/>
        </p:nvCxnSpPr>
        <p:spPr>
          <a:xfrm flipH="1">
            <a:off x="5857875" y="4532938"/>
            <a:ext cx="280035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247372F2-2A33-5549-96BE-4D24E338DBEB}"/>
              </a:ext>
            </a:extLst>
          </p:cNvPr>
          <p:cNvSpPr txBox="1"/>
          <p:nvPr/>
        </p:nvSpPr>
        <p:spPr>
          <a:xfrm>
            <a:off x="6276975" y="4178427"/>
            <a:ext cx="196215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File transfer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8D2FCB03-2FE7-5640-94DC-215AC9356F86}"/>
              </a:ext>
            </a:extLst>
          </p:cNvPr>
          <p:cNvSpPr txBox="1"/>
          <p:nvPr/>
        </p:nvSpPr>
        <p:spPr>
          <a:xfrm>
            <a:off x="8172450" y="6120574"/>
            <a:ext cx="196215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Remote file system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xmlns="" id="{83D1EFED-F279-6A48-8E78-DD2B615AE8F6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20800" y="3731876"/>
            <a:ext cx="621500" cy="621500"/>
          </a:xfrm>
          <a:prstGeom prst="rect">
            <a:avLst/>
          </a:prstGeom>
          <a:scene3d>
            <a:camera prst="orthographicFront">
              <a:rot lat="0" lon="10799999" rev="0"/>
            </a:camera>
            <a:lightRig rig="threePt" dir="t"/>
          </a:scene3d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xmlns="" id="{4B096EB2-AD31-2E4C-B851-1A954B933A7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8225" y="3669392"/>
            <a:ext cx="623524" cy="623524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9A10E2AB-964C-2F4F-8DA0-935BAC7867E9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69983" y="4202738"/>
            <a:ext cx="660400" cy="66040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9FA15205-34B5-0F43-88EA-85B309C3580C}"/>
              </a:ext>
            </a:extLst>
          </p:cNvPr>
          <p:cNvSpPr txBox="1"/>
          <p:nvPr/>
        </p:nvSpPr>
        <p:spPr>
          <a:xfrm>
            <a:off x="2312361" y="4913939"/>
            <a:ext cx="93787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 or Host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F9A40CBD-CFC0-5C47-9014-718493074F94}"/>
              </a:ext>
            </a:extLst>
          </p:cNvPr>
          <p:cNvCxnSpPr>
            <a:cxnSpLocks/>
            <a:endCxn id="3" idx="1"/>
          </p:cNvCxnSpPr>
          <p:nvPr/>
        </p:nvCxnSpPr>
        <p:spPr>
          <a:xfrm flipV="1">
            <a:off x="2955843" y="4532939"/>
            <a:ext cx="520783" cy="8633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0488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9" grpId="0" animBg="1"/>
      <p:bldP spid="4" grpId="0" animBg="1"/>
      <p:bldP spid="10" grpId="0" animBg="1"/>
      <p:bldP spid="22" grpId="0"/>
      <p:bldP spid="26" grpId="0"/>
      <p:bldP spid="27" grpId="0"/>
      <p:bldP spid="3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</p:spPr>
        <p:txBody>
          <a:bodyPr/>
          <a:lstStyle/>
          <a:p>
            <a:r>
              <a:rPr lang="en-US" dirty="0"/>
              <a:t>FTP (File Transfer Protocol) – </a:t>
            </a:r>
            <a:r>
              <a:rPr lang="en-US" dirty="0" err="1"/>
              <a:t>Cont</a:t>
            </a:r>
            <a:r>
              <a:rPr lang="is-IS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763" y="863600"/>
            <a:ext cx="9860535" cy="5591175"/>
          </a:xfrm>
        </p:spPr>
        <p:txBody>
          <a:bodyPr>
            <a:normAutofit/>
          </a:bodyPr>
          <a:lstStyle/>
          <a:p>
            <a:r>
              <a:rPr lang="en-US" altLang="en-US" dirty="0"/>
              <a:t>FTP client connect FTP server at </a:t>
            </a:r>
            <a:r>
              <a:rPr lang="en-US" altLang="en-US" dirty="0">
                <a:solidFill>
                  <a:schemeClr val="accent6"/>
                </a:solidFill>
              </a:rPr>
              <a:t>port 21 </a:t>
            </a:r>
            <a:r>
              <a:rPr lang="en-US" altLang="en-US" dirty="0"/>
              <a:t>using TCP.</a:t>
            </a:r>
          </a:p>
          <a:p>
            <a:r>
              <a:rPr lang="en-US" altLang="en-US" dirty="0"/>
              <a:t>FTP uses </a:t>
            </a:r>
            <a:r>
              <a:rPr lang="en-US" altLang="en-US" dirty="0">
                <a:solidFill>
                  <a:schemeClr val="accent6"/>
                </a:solidFill>
              </a:rPr>
              <a:t>two parallel TCP connections </a:t>
            </a:r>
            <a:r>
              <a:rPr lang="en-US" altLang="en-US" dirty="0"/>
              <a:t>to transfer a file, </a:t>
            </a:r>
          </a:p>
          <a:p>
            <a:r>
              <a:rPr lang="en-US" altLang="en-US" dirty="0">
                <a:solidFill>
                  <a:schemeClr val="accent6"/>
                </a:solidFill>
              </a:rPr>
              <a:t>Control Connection</a:t>
            </a:r>
            <a:r>
              <a:rPr lang="en-US" altLang="en-US" dirty="0"/>
              <a:t>: Used for sending control information between two hosts. </a:t>
            </a:r>
          </a:p>
          <a:p>
            <a:r>
              <a:rPr lang="en-US" altLang="en-US" dirty="0">
                <a:solidFill>
                  <a:schemeClr val="accent6"/>
                </a:solidFill>
              </a:rPr>
              <a:t>Data Connection</a:t>
            </a:r>
            <a:r>
              <a:rPr lang="en-US" altLang="en-US" dirty="0"/>
              <a:t>: To send a file.</a:t>
            </a:r>
          </a:p>
          <a:p>
            <a:pPr lvl="1"/>
            <a:r>
              <a:rPr lang="en-US" altLang="en-US" dirty="0"/>
              <a:t>Control Information like user identification, password, commands to change remote directory, commands to “put” and “get” files</a:t>
            </a:r>
          </a:p>
          <a:p>
            <a:r>
              <a:rPr lang="en-US" altLang="en-US" dirty="0"/>
              <a:t>Client will browse remote file directory, sends commands over control connection.</a:t>
            </a:r>
          </a:p>
          <a:p>
            <a:r>
              <a:rPr lang="en-US" altLang="en-US" dirty="0"/>
              <a:t>FTP server maintains </a:t>
            </a:r>
            <a:r>
              <a:rPr lang="ja-JP" altLang="en-US" dirty="0"/>
              <a:t>“</a:t>
            </a:r>
            <a:r>
              <a:rPr lang="en-US" altLang="ja-JP" dirty="0"/>
              <a:t>state</a:t>
            </a:r>
            <a:r>
              <a:rPr lang="ja-JP" altLang="en-US" dirty="0"/>
              <a:t>”</a:t>
            </a:r>
            <a:r>
              <a:rPr lang="en-US" altLang="ja-JP" dirty="0"/>
              <a:t> about user like current directory, earlier authentication.</a:t>
            </a:r>
          </a:p>
          <a:p>
            <a:endParaRPr lang="en-US" altLang="ja-JP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F8C47671-61AC-0C43-906D-FBD7DF999FDA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15221" y="863600"/>
            <a:ext cx="1422400" cy="1422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66DD134-B6D1-B640-897A-0292C804B72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85030" y="2438400"/>
            <a:ext cx="1422400" cy="1422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9A8E351C-69AB-6740-AD66-487BA4B26256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16617" y="4013200"/>
            <a:ext cx="1482725" cy="148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029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5B3647E-07FE-7D43-AFBA-84815420D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FTP (File Transfer Protocol) –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61D45E8-7107-7548-8A49-9C78510A1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FTP Protocol_How it works.mp4">
            <a:hlinkClick r:id="" action="ppaction://media"/>
            <a:extLst>
              <a:ext uri="{FF2B5EF4-FFF2-40B4-BE49-F238E27FC236}">
                <a16:creationId xmlns:a16="http://schemas.microsoft.com/office/drawing/2014/main" xmlns="" id="{B8C21730-68B9-0F4F-901E-C96CD8BD3C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3333"/>
          <a:stretch/>
        </p:blipFill>
        <p:spPr>
          <a:xfrm>
            <a:off x="2070968" y="1132780"/>
            <a:ext cx="8050064" cy="5321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000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944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3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B5AA66C0-498C-8743-A140-B49507933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Electronic Mail (Email)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44FA916-57EB-714E-A7B5-832A1215A8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629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</p:spPr>
        <p:txBody>
          <a:bodyPr/>
          <a:lstStyle/>
          <a:p>
            <a:r>
              <a:rPr lang="en-IN" dirty="0"/>
              <a:t>Electronic Mail (Email)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0" y="863444"/>
            <a:ext cx="7525543" cy="5590565"/>
          </a:xfrm>
        </p:spPr>
        <p:txBody>
          <a:bodyPr>
            <a:normAutofit/>
          </a:bodyPr>
          <a:lstStyle/>
          <a:p>
            <a:r>
              <a:rPr lang="en-IN" dirty="0"/>
              <a:t>Email is an </a:t>
            </a:r>
            <a:r>
              <a:rPr lang="en-IN" dirty="0">
                <a:solidFill>
                  <a:schemeClr val="accent6"/>
                </a:solidFill>
              </a:rPr>
              <a:t>asynchronous communication </a:t>
            </a:r>
            <a:r>
              <a:rPr lang="en-IN" dirty="0"/>
              <a:t>medium in which people send and read messages as </a:t>
            </a:r>
            <a:r>
              <a:rPr lang="en-IN" dirty="0">
                <a:solidFill>
                  <a:schemeClr val="accent6"/>
                </a:solidFill>
              </a:rPr>
              <a:t>convenient</a:t>
            </a:r>
            <a:r>
              <a:rPr lang="en-IN" dirty="0"/>
              <a:t> for them</a:t>
            </a:r>
            <a:r>
              <a:rPr lang="en-US" dirty="0"/>
              <a:t>.</a:t>
            </a:r>
          </a:p>
          <a:p>
            <a:r>
              <a:rPr lang="en-IN" dirty="0"/>
              <a:t>Modern Email has many powerful features like: </a:t>
            </a:r>
          </a:p>
          <a:p>
            <a:pPr lvl="1"/>
            <a:r>
              <a:rPr lang="en-IN" dirty="0"/>
              <a:t>A messages with attachments</a:t>
            </a:r>
          </a:p>
          <a:p>
            <a:pPr lvl="1"/>
            <a:r>
              <a:rPr lang="en-IN" dirty="0"/>
              <a:t>Hyperlinks </a:t>
            </a:r>
          </a:p>
          <a:p>
            <a:pPr lvl="1"/>
            <a:r>
              <a:rPr lang="en-IN" dirty="0"/>
              <a:t>HTML-formatted text</a:t>
            </a:r>
          </a:p>
          <a:p>
            <a:pPr lvl="1"/>
            <a:r>
              <a:rPr lang="en-IN" dirty="0"/>
              <a:t>Embedded photos</a:t>
            </a:r>
          </a:p>
          <a:p>
            <a:r>
              <a:rPr lang="en-IN" dirty="0"/>
              <a:t>Email is fast, easy to distribute, and inexpensive. </a:t>
            </a:r>
          </a:p>
          <a:p>
            <a:r>
              <a:rPr lang="en-IN" dirty="0"/>
              <a:t>High level view of Internet mail system and its key components.</a:t>
            </a:r>
          </a:p>
          <a:p>
            <a:pPr lvl="1"/>
            <a:r>
              <a:rPr lang="en-IN" dirty="0"/>
              <a:t>User agents </a:t>
            </a:r>
            <a:endParaRPr lang="en-US" dirty="0"/>
          </a:p>
          <a:p>
            <a:pPr lvl="1"/>
            <a:r>
              <a:rPr lang="en-IN" dirty="0"/>
              <a:t>Mail servers </a:t>
            </a:r>
            <a:endParaRPr lang="en-US" dirty="0"/>
          </a:p>
          <a:p>
            <a:pPr lvl="1"/>
            <a:r>
              <a:rPr lang="en-IN" dirty="0"/>
              <a:t>Simple Mail Transfer Protocol (SMTP)</a:t>
            </a:r>
            <a:endParaRPr lang="en-US" dirty="0"/>
          </a:p>
          <a:p>
            <a:pPr lvl="0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3A36B13-0F58-5340-953A-515C56D4CA0A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56723" y="1600200"/>
            <a:ext cx="442205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823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Email - </a:t>
            </a:r>
            <a:r>
              <a:rPr lang="en-IN" dirty="0" err="1"/>
              <a:t>Cont</a:t>
            </a:r>
            <a:r>
              <a:rPr lang="is-IS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1" y="863444"/>
            <a:ext cx="6909396" cy="5590565"/>
          </a:xfrm>
        </p:spPr>
        <p:txBody>
          <a:bodyPr>
            <a:normAutofit/>
          </a:bodyPr>
          <a:lstStyle/>
          <a:p>
            <a:r>
              <a:rPr lang="en-US" altLang="en-US" dirty="0"/>
              <a:t>User Agent</a:t>
            </a:r>
          </a:p>
          <a:p>
            <a:pPr lvl="1"/>
            <a:r>
              <a:rPr lang="en-IN" dirty="0"/>
              <a:t>User agents allow users to read, reply to, forward, save, and compose messages.</a:t>
            </a:r>
            <a:endParaRPr lang="en-US" dirty="0"/>
          </a:p>
          <a:p>
            <a:pPr lvl="1"/>
            <a:r>
              <a:rPr lang="en-US" dirty="0"/>
              <a:t>E</a:t>
            </a:r>
            <a:r>
              <a:rPr lang="en-IN" dirty="0"/>
              <a:t>.g. Microsoft Outlook and Apple Mail.</a:t>
            </a:r>
            <a:endParaRPr lang="en-US" dirty="0"/>
          </a:p>
          <a:p>
            <a:r>
              <a:rPr lang="en-US" altLang="en-US" dirty="0"/>
              <a:t>Mail servers:</a:t>
            </a:r>
          </a:p>
          <a:p>
            <a:pPr lvl="1"/>
            <a:r>
              <a:rPr lang="en-US" altLang="en-US" dirty="0"/>
              <a:t>A mailbox contains incoming messages for user.</a:t>
            </a:r>
          </a:p>
          <a:p>
            <a:pPr lvl="1"/>
            <a:r>
              <a:rPr lang="en-US" altLang="en-US" dirty="0"/>
              <a:t>A message queue of outgoing (to be sent) mail messages.</a:t>
            </a:r>
          </a:p>
          <a:p>
            <a:r>
              <a:rPr lang="en-US" altLang="en-US" dirty="0"/>
              <a:t>SMTP </a:t>
            </a:r>
          </a:p>
          <a:p>
            <a:pPr lvl="1"/>
            <a:r>
              <a:rPr lang="en-US" altLang="en-US" dirty="0"/>
              <a:t>It is a principal application layer protocol between mail servers to send email messages.</a:t>
            </a:r>
          </a:p>
          <a:p>
            <a:pPr lvl="2"/>
            <a:r>
              <a:rPr lang="en-US" altLang="en-US" dirty="0"/>
              <a:t>client: sending mail to server</a:t>
            </a:r>
          </a:p>
          <a:p>
            <a:pPr lvl="2"/>
            <a:r>
              <a:rPr lang="en-US" altLang="ja-JP" dirty="0"/>
              <a:t>server: receiving mail from other different mail server</a:t>
            </a:r>
            <a:endParaRPr lang="en-US" altLang="en-US" dirty="0"/>
          </a:p>
        </p:txBody>
      </p:sp>
      <p:sp>
        <p:nvSpPr>
          <p:cNvPr id="845" name="Rectangle 280"/>
          <p:cNvSpPr>
            <a:spLocks noChangeArrowheads="1"/>
          </p:cNvSpPr>
          <p:nvPr/>
        </p:nvSpPr>
        <p:spPr bwMode="auto">
          <a:xfrm>
            <a:off x="9350959" y="5215389"/>
            <a:ext cx="2148903" cy="848649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0" fontAlgn="base" hangingPunct="0">
              <a:lnSpc>
                <a:spcPct val="100000"/>
              </a:lnSpc>
              <a:spcAft>
                <a:spcPct val="0"/>
              </a:spcAft>
              <a:buClr>
                <a:srgbClr val="3333CC"/>
              </a:buClr>
              <a:buSzPct val="85000"/>
              <a:buFont typeface="ZapfDingbats" charset="0"/>
              <a:buNone/>
            </a:pPr>
            <a:endParaRPr lang="en-US" altLang="en-US" sz="2400">
              <a:solidFill>
                <a:srgbClr val="000000"/>
              </a:solidFill>
              <a:latin typeface="Arial" charset="0"/>
            </a:endParaRPr>
          </a:p>
        </p:txBody>
      </p:sp>
      <p:grpSp>
        <p:nvGrpSpPr>
          <p:cNvPr id="846" name="Group 279"/>
          <p:cNvGrpSpPr>
            <a:grpSpLocks/>
          </p:cNvGrpSpPr>
          <p:nvPr/>
        </p:nvGrpSpPr>
        <p:grpSpPr bwMode="auto">
          <a:xfrm>
            <a:off x="9474781" y="5099926"/>
            <a:ext cx="2586038" cy="1001286"/>
            <a:chOff x="4454" y="3282"/>
            <a:chExt cx="1629" cy="471"/>
          </a:xfrm>
        </p:grpSpPr>
        <p:sp>
          <p:nvSpPr>
            <p:cNvPr id="847" name="Text Box 263"/>
            <p:cNvSpPr txBox="1">
              <a:spLocks noChangeArrowheads="1"/>
            </p:cNvSpPr>
            <p:nvPr/>
          </p:nvSpPr>
          <p:spPr bwMode="auto">
            <a:xfrm>
              <a:off x="4777" y="3608"/>
              <a:ext cx="756" cy="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r>
                <a:rPr lang="en-US" altLang="en-US" sz="1400" kern="0" dirty="0">
                  <a:solidFill>
                    <a:srgbClr val="000000"/>
                  </a:solidFill>
                  <a:latin typeface="Arial" charset="0"/>
                </a:rPr>
                <a:t>user mailbox</a:t>
              </a:r>
              <a:endParaRPr lang="en-US" altLang="en-US" sz="2000" kern="0" dirty="0">
                <a:solidFill>
                  <a:srgbClr val="000000"/>
                </a:solidFill>
                <a:latin typeface="Arial" charset="0"/>
              </a:endParaRPr>
            </a:p>
          </p:txBody>
        </p:sp>
        <p:grpSp>
          <p:nvGrpSpPr>
            <p:cNvPr id="848" name="Group 278"/>
            <p:cNvGrpSpPr>
              <a:grpSpLocks/>
            </p:cNvGrpSpPr>
            <p:nvPr/>
          </p:nvGrpSpPr>
          <p:grpSpPr bwMode="auto">
            <a:xfrm>
              <a:off x="4454" y="3408"/>
              <a:ext cx="450" cy="120"/>
              <a:chOff x="4310" y="3444"/>
              <a:chExt cx="450" cy="120"/>
            </a:xfrm>
          </p:grpSpPr>
          <p:sp>
            <p:nvSpPr>
              <p:cNvPr id="851" name="Rectangle 264"/>
              <p:cNvSpPr>
                <a:spLocks noChangeArrowheads="1"/>
              </p:cNvSpPr>
              <p:nvPr/>
            </p:nvSpPr>
            <p:spPr bwMode="auto">
              <a:xfrm>
                <a:off x="4310" y="3444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852" name="Line 265"/>
              <p:cNvSpPr>
                <a:spLocks noChangeShapeType="1"/>
              </p:cNvSpPr>
              <p:nvPr/>
            </p:nvSpPr>
            <p:spPr bwMode="auto">
              <a:xfrm>
                <a:off x="4363" y="3472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853" name="Line 266"/>
              <p:cNvSpPr>
                <a:spLocks noChangeShapeType="1"/>
              </p:cNvSpPr>
              <p:nvPr/>
            </p:nvSpPr>
            <p:spPr bwMode="auto">
              <a:xfrm flipH="1">
                <a:off x="4472" y="3471"/>
                <a:ext cx="6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854" name="Line 267"/>
              <p:cNvSpPr>
                <a:spLocks noChangeShapeType="1"/>
              </p:cNvSpPr>
              <p:nvPr/>
            </p:nvSpPr>
            <p:spPr bwMode="auto">
              <a:xfrm>
                <a:off x="4527" y="347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855" name="Line 268"/>
              <p:cNvSpPr>
                <a:spLocks noChangeShapeType="1"/>
              </p:cNvSpPr>
              <p:nvPr/>
            </p:nvSpPr>
            <p:spPr bwMode="auto">
              <a:xfrm>
                <a:off x="4584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856" name="Line 269"/>
              <p:cNvSpPr>
                <a:spLocks noChangeShapeType="1"/>
              </p:cNvSpPr>
              <p:nvPr/>
            </p:nvSpPr>
            <p:spPr bwMode="auto">
              <a:xfrm>
                <a:off x="4645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857" name="Line 270"/>
              <p:cNvSpPr>
                <a:spLocks noChangeShapeType="1"/>
              </p:cNvSpPr>
              <p:nvPr/>
            </p:nvSpPr>
            <p:spPr bwMode="auto">
              <a:xfrm>
                <a:off x="4701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858" name="Line 271"/>
              <p:cNvSpPr>
                <a:spLocks noChangeShapeType="1"/>
              </p:cNvSpPr>
              <p:nvPr/>
            </p:nvSpPr>
            <p:spPr bwMode="auto">
              <a:xfrm>
                <a:off x="4416" y="3472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</p:grpSp>
        <p:sp>
          <p:nvSpPr>
            <p:cNvPr id="849" name="Rectangle 272"/>
            <p:cNvSpPr>
              <a:spLocks noChangeArrowheads="1"/>
            </p:cNvSpPr>
            <p:nvPr/>
          </p:nvSpPr>
          <p:spPr bwMode="auto">
            <a:xfrm>
              <a:off x="4685" y="3623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eaLnBrk="0" fontAlgn="base" hangingPunct="0">
                <a:lnSpc>
                  <a:spcPct val="100000"/>
                </a:lnSpc>
                <a:spcAft>
                  <a:spcPct val="0"/>
                </a:spcAft>
                <a:buClr>
                  <a:srgbClr val="3333CC"/>
                </a:buClr>
                <a:buSzPct val="85000"/>
                <a:buNone/>
                <a:defRPr/>
              </a:pPr>
              <a:endParaRPr lang="en-US" altLang="en-US" sz="2400" kern="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850" name="Text Box 277"/>
            <p:cNvSpPr txBox="1">
              <a:spLocks noChangeArrowheads="1"/>
            </p:cNvSpPr>
            <p:nvPr/>
          </p:nvSpPr>
          <p:spPr bwMode="auto">
            <a:xfrm>
              <a:off x="4856" y="3282"/>
              <a:ext cx="1227" cy="3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r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endParaRPr lang="en-US" altLang="en-US" sz="1400" kern="0" dirty="0">
                <a:solidFill>
                  <a:srgbClr val="000000"/>
                </a:solidFill>
                <a:latin typeface="Arial" charset="0"/>
              </a:endParaRPr>
            </a:p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r>
                <a:rPr lang="en-US" altLang="en-US" sz="1400" kern="0" dirty="0">
                  <a:solidFill>
                    <a:srgbClr val="000000"/>
                  </a:solidFill>
                  <a:latin typeface="Arial" charset="0"/>
                </a:rPr>
                <a:t>Outgoing </a:t>
              </a:r>
            </a:p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r>
                <a:rPr lang="en-US" altLang="en-US" sz="1400" kern="0" dirty="0">
                  <a:solidFill>
                    <a:srgbClr val="000000"/>
                  </a:solidFill>
                  <a:latin typeface="Arial" charset="0"/>
                </a:rPr>
                <a:t>message queue</a:t>
              </a:r>
              <a:endParaRPr lang="en-US" altLang="en-US" sz="2000" kern="0" dirty="0">
                <a:solidFill>
                  <a:srgbClr val="000000"/>
                </a:solidFill>
                <a:latin typeface="Arial" charset="0"/>
              </a:endParaRPr>
            </a:p>
          </p:txBody>
        </p:sp>
      </p:grpSp>
      <p:grpSp>
        <p:nvGrpSpPr>
          <p:cNvPr id="859" name="Group 454"/>
          <p:cNvGrpSpPr>
            <a:grpSpLocks/>
          </p:cNvGrpSpPr>
          <p:nvPr/>
        </p:nvGrpSpPr>
        <p:grpSpPr bwMode="auto">
          <a:xfrm>
            <a:off x="7079246" y="863444"/>
            <a:ext cx="4318000" cy="5118100"/>
            <a:chOff x="2937" y="886"/>
            <a:chExt cx="2720" cy="3224"/>
          </a:xfrm>
        </p:grpSpPr>
        <p:grpSp>
          <p:nvGrpSpPr>
            <p:cNvPr id="860" name="Group 389"/>
            <p:cNvGrpSpPr>
              <a:grpSpLocks/>
            </p:cNvGrpSpPr>
            <p:nvPr/>
          </p:nvGrpSpPr>
          <p:grpSpPr bwMode="auto">
            <a:xfrm>
              <a:off x="4346" y="1756"/>
              <a:ext cx="301" cy="451"/>
              <a:chOff x="4140" y="429"/>
              <a:chExt cx="1425" cy="2396"/>
            </a:xfrm>
          </p:grpSpPr>
          <p:sp>
            <p:nvSpPr>
              <p:cNvPr id="1023" name="Freeform 390"/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1024" name="Rectangle 391"/>
              <p:cNvSpPr>
                <a:spLocks noChangeArrowheads="1"/>
              </p:cNvSpPr>
              <p:nvPr/>
            </p:nvSpPr>
            <p:spPr bwMode="auto">
              <a:xfrm>
                <a:off x="4206" y="429"/>
                <a:ext cx="1046" cy="2284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25" name="Freeform 392"/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1026" name="Freeform 393"/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1027" name="Rectangle 394"/>
              <p:cNvSpPr>
                <a:spLocks noChangeArrowheads="1"/>
              </p:cNvSpPr>
              <p:nvPr/>
            </p:nvSpPr>
            <p:spPr bwMode="auto">
              <a:xfrm>
                <a:off x="4211" y="695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grpSp>
            <p:nvGrpSpPr>
              <p:cNvPr id="1028" name="Group 395"/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1053" name="AutoShape 396"/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1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054" name="AutoShape 397"/>
                <p:cNvSpPr>
                  <a:spLocks noChangeArrowheads="1"/>
                </p:cNvSpPr>
                <p:nvPr/>
              </p:nvSpPr>
              <p:spPr bwMode="auto">
                <a:xfrm>
                  <a:off x="634" y="2583"/>
                  <a:ext cx="685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029" name="Rectangle 398"/>
              <p:cNvSpPr>
                <a:spLocks noChangeArrowheads="1"/>
              </p:cNvSpPr>
              <p:nvPr/>
            </p:nvSpPr>
            <p:spPr bwMode="auto">
              <a:xfrm>
                <a:off x="4225" y="101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grpSp>
            <p:nvGrpSpPr>
              <p:cNvPr id="1030" name="Group 399"/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1051" name="AutoShape 400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7" cy="143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052" name="AutoShape 401"/>
                <p:cNvSpPr>
                  <a:spLocks noChangeArrowheads="1"/>
                </p:cNvSpPr>
                <p:nvPr/>
              </p:nvSpPr>
              <p:spPr bwMode="auto">
                <a:xfrm>
                  <a:off x="630" y="2583"/>
                  <a:ext cx="691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031" name="Rectangle 402"/>
              <p:cNvSpPr>
                <a:spLocks noChangeArrowheads="1"/>
              </p:cNvSpPr>
              <p:nvPr/>
            </p:nvSpPr>
            <p:spPr bwMode="auto">
              <a:xfrm>
                <a:off x="4216" y="135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32" name="Rectangle 403"/>
              <p:cNvSpPr>
                <a:spLocks noChangeArrowheads="1"/>
              </p:cNvSpPr>
              <p:nvPr/>
            </p:nvSpPr>
            <p:spPr bwMode="auto">
              <a:xfrm>
                <a:off x="4230" y="1656"/>
                <a:ext cx="592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grpSp>
            <p:nvGrpSpPr>
              <p:cNvPr id="1033" name="Group 404"/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1049" name="AutoShape 405"/>
                <p:cNvSpPr>
                  <a:spLocks noChangeArrowheads="1"/>
                </p:cNvSpPr>
                <p:nvPr/>
              </p:nvSpPr>
              <p:spPr bwMode="auto">
                <a:xfrm>
                  <a:off x="616" y="2570"/>
                  <a:ext cx="725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050" name="AutoShape 406"/>
                <p:cNvSpPr>
                  <a:spLocks noChangeArrowheads="1"/>
                </p:cNvSpPr>
                <p:nvPr/>
              </p:nvSpPr>
              <p:spPr bwMode="auto">
                <a:xfrm>
                  <a:off x="634" y="2585"/>
                  <a:ext cx="690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034" name="Freeform 407"/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grpSp>
            <p:nvGrpSpPr>
              <p:cNvPr id="1035" name="Group 408"/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1047" name="AutoShape 409"/>
                <p:cNvSpPr>
                  <a:spLocks noChangeArrowheads="1"/>
                </p:cNvSpPr>
                <p:nvPr/>
              </p:nvSpPr>
              <p:spPr bwMode="auto">
                <a:xfrm>
                  <a:off x="629" y="2568"/>
                  <a:ext cx="702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048" name="AutoShape 410"/>
                <p:cNvSpPr>
                  <a:spLocks noChangeArrowheads="1"/>
                </p:cNvSpPr>
                <p:nvPr/>
              </p:nvSpPr>
              <p:spPr bwMode="auto">
                <a:xfrm>
                  <a:off x="634" y="2584"/>
                  <a:ext cx="67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036" name="Rectangle 411"/>
              <p:cNvSpPr>
                <a:spLocks noChangeArrowheads="1"/>
              </p:cNvSpPr>
              <p:nvPr/>
            </p:nvSpPr>
            <p:spPr bwMode="auto">
              <a:xfrm>
                <a:off x="5248" y="429"/>
                <a:ext cx="71" cy="2290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37" name="Freeform 412"/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1038" name="Freeform 413"/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1039" name="Oval 414"/>
              <p:cNvSpPr>
                <a:spLocks noChangeArrowheads="1"/>
              </p:cNvSpPr>
              <p:nvPr/>
            </p:nvSpPr>
            <p:spPr bwMode="auto">
              <a:xfrm>
                <a:off x="5518" y="2612"/>
                <a:ext cx="47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40" name="Freeform 415"/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1041" name="AutoShape 416"/>
              <p:cNvSpPr>
                <a:spLocks noChangeArrowheads="1"/>
              </p:cNvSpPr>
              <p:nvPr/>
            </p:nvSpPr>
            <p:spPr bwMode="auto">
              <a:xfrm>
                <a:off x="4140" y="2676"/>
                <a:ext cx="1198" cy="149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42" name="AutoShape 417"/>
              <p:cNvSpPr>
                <a:spLocks noChangeArrowheads="1"/>
              </p:cNvSpPr>
              <p:nvPr/>
            </p:nvSpPr>
            <p:spPr bwMode="auto">
              <a:xfrm>
                <a:off x="4206" y="2713"/>
                <a:ext cx="1070" cy="8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43" name="Oval 418"/>
              <p:cNvSpPr>
                <a:spLocks noChangeArrowheads="1"/>
              </p:cNvSpPr>
              <p:nvPr/>
            </p:nvSpPr>
            <p:spPr bwMode="auto">
              <a:xfrm>
                <a:off x="4306" y="2384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44" name="Oval 419"/>
              <p:cNvSpPr>
                <a:spLocks noChangeArrowheads="1"/>
              </p:cNvSpPr>
              <p:nvPr/>
            </p:nvSpPr>
            <p:spPr bwMode="auto">
              <a:xfrm>
                <a:off x="4486" y="2384"/>
                <a:ext cx="161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algn="ctr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endParaRPr lang="en-US" altLang="en-US" sz="1800" kern="0">
                  <a:solidFill>
                    <a:srgbClr val="FF0000"/>
                  </a:solidFill>
                  <a:latin typeface="Arial" charset="0"/>
                </a:endParaRPr>
              </a:p>
            </p:txBody>
          </p:sp>
          <p:sp>
            <p:nvSpPr>
              <p:cNvPr id="1045" name="Oval 420"/>
              <p:cNvSpPr>
                <a:spLocks noChangeArrowheads="1"/>
              </p:cNvSpPr>
              <p:nvPr/>
            </p:nvSpPr>
            <p:spPr bwMode="auto">
              <a:xfrm>
                <a:off x="4661" y="2379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46" name="Rectangle 421"/>
              <p:cNvSpPr>
                <a:spLocks noChangeArrowheads="1"/>
              </p:cNvSpPr>
              <p:nvPr/>
            </p:nvSpPr>
            <p:spPr bwMode="auto">
              <a:xfrm>
                <a:off x="5063" y="1837"/>
                <a:ext cx="85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861" name="Group 356"/>
            <p:cNvGrpSpPr>
              <a:grpSpLocks/>
            </p:cNvGrpSpPr>
            <p:nvPr/>
          </p:nvGrpSpPr>
          <p:grpSpPr bwMode="auto">
            <a:xfrm>
              <a:off x="3091" y="2634"/>
              <a:ext cx="301" cy="451"/>
              <a:chOff x="4140" y="429"/>
              <a:chExt cx="1425" cy="2396"/>
            </a:xfrm>
          </p:grpSpPr>
          <p:sp>
            <p:nvSpPr>
              <p:cNvPr id="991" name="Freeform 357"/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92" name="Rectangle 358"/>
              <p:cNvSpPr>
                <a:spLocks noChangeArrowheads="1"/>
              </p:cNvSpPr>
              <p:nvPr/>
            </p:nvSpPr>
            <p:spPr bwMode="auto">
              <a:xfrm>
                <a:off x="4206" y="429"/>
                <a:ext cx="1046" cy="2284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93" name="Freeform 359"/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94" name="Freeform 360"/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95" name="Rectangle 361"/>
              <p:cNvSpPr>
                <a:spLocks noChangeArrowheads="1"/>
              </p:cNvSpPr>
              <p:nvPr/>
            </p:nvSpPr>
            <p:spPr bwMode="auto">
              <a:xfrm>
                <a:off x="4211" y="695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grpSp>
            <p:nvGrpSpPr>
              <p:cNvPr id="996" name="Group 362"/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1021" name="AutoShape 363"/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1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022" name="AutoShape 364"/>
                <p:cNvSpPr>
                  <a:spLocks noChangeArrowheads="1"/>
                </p:cNvSpPr>
                <p:nvPr/>
              </p:nvSpPr>
              <p:spPr bwMode="auto">
                <a:xfrm>
                  <a:off x="634" y="2583"/>
                  <a:ext cx="685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997" name="Rectangle 365"/>
              <p:cNvSpPr>
                <a:spLocks noChangeArrowheads="1"/>
              </p:cNvSpPr>
              <p:nvPr/>
            </p:nvSpPr>
            <p:spPr bwMode="auto">
              <a:xfrm>
                <a:off x="4225" y="101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grpSp>
            <p:nvGrpSpPr>
              <p:cNvPr id="998" name="Group 366"/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1019" name="AutoShape 36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7" cy="143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020" name="AutoShape 368"/>
                <p:cNvSpPr>
                  <a:spLocks noChangeArrowheads="1"/>
                </p:cNvSpPr>
                <p:nvPr/>
              </p:nvSpPr>
              <p:spPr bwMode="auto">
                <a:xfrm>
                  <a:off x="630" y="2583"/>
                  <a:ext cx="691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999" name="Rectangle 369"/>
              <p:cNvSpPr>
                <a:spLocks noChangeArrowheads="1"/>
              </p:cNvSpPr>
              <p:nvPr/>
            </p:nvSpPr>
            <p:spPr bwMode="auto">
              <a:xfrm>
                <a:off x="4216" y="135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00" name="Rectangle 370"/>
              <p:cNvSpPr>
                <a:spLocks noChangeArrowheads="1"/>
              </p:cNvSpPr>
              <p:nvPr/>
            </p:nvSpPr>
            <p:spPr bwMode="auto">
              <a:xfrm>
                <a:off x="4230" y="1656"/>
                <a:ext cx="592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grpSp>
            <p:nvGrpSpPr>
              <p:cNvPr id="1001" name="Group 371"/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1017" name="AutoShape 372"/>
                <p:cNvSpPr>
                  <a:spLocks noChangeArrowheads="1"/>
                </p:cNvSpPr>
                <p:nvPr/>
              </p:nvSpPr>
              <p:spPr bwMode="auto">
                <a:xfrm>
                  <a:off x="616" y="2570"/>
                  <a:ext cx="725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018" name="AutoShape 373"/>
                <p:cNvSpPr>
                  <a:spLocks noChangeArrowheads="1"/>
                </p:cNvSpPr>
                <p:nvPr/>
              </p:nvSpPr>
              <p:spPr bwMode="auto">
                <a:xfrm>
                  <a:off x="634" y="2585"/>
                  <a:ext cx="690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002" name="Freeform 374"/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grpSp>
            <p:nvGrpSpPr>
              <p:cNvPr id="1003" name="Group 375"/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1015" name="AutoShape 376"/>
                <p:cNvSpPr>
                  <a:spLocks noChangeArrowheads="1"/>
                </p:cNvSpPr>
                <p:nvPr/>
              </p:nvSpPr>
              <p:spPr bwMode="auto">
                <a:xfrm>
                  <a:off x="629" y="2568"/>
                  <a:ext cx="702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016" name="AutoShape 377"/>
                <p:cNvSpPr>
                  <a:spLocks noChangeArrowheads="1"/>
                </p:cNvSpPr>
                <p:nvPr/>
              </p:nvSpPr>
              <p:spPr bwMode="auto">
                <a:xfrm>
                  <a:off x="634" y="2584"/>
                  <a:ext cx="67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004" name="Rectangle 378"/>
              <p:cNvSpPr>
                <a:spLocks noChangeArrowheads="1"/>
              </p:cNvSpPr>
              <p:nvPr/>
            </p:nvSpPr>
            <p:spPr bwMode="auto">
              <a:xfrm>
                <a:off x="5248" y="429"/>
                <a:ext cx="71" cy="2290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05" name="Freeform 379"/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1006" name="Freeform 380"/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1007" name="Oval 381"/>
              <p:cNvSpPr>
                <a:spLocks noChangeArrowheads="1"/>
              </p:cNvSpPr>
              <p:nvPr/>
            </p:nvSpPr>
            <p:spPr bwMode="auto">
              <a:xfrm>
                <a:off x="5518" y="2612"/>
                <a:ext cx="47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08" name="Freeform 382"/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1009" name="AutoShape 383"/>
              <p:cNvSpPr>
                <a:spLocks noChangeArrowheads="1"/>
              </p:cNvSpPr>
              <p:nvPr/>
            </p:nvSpPr>
            <p:spPr bwMode="auto">
              <a:xfrm>
                <a:off x="4140" y="2676"/>
                <a:ext cx="1198" cy="149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10" name="AutoShape 384"/>
              <p:cNvSpPr>
                <a:spLocks noChangeArrowheads="1"/>
              </p:cNvSpPr>
              <p:nvPr/>
            </p:nvSpPr>
            <p:spPr bwMode="auto">
              <a:xfrm>
                <a:off x="4206" y="2713"/>
                <a:ext cx="1070" cy="8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11" name="Oval 385"/>
              <p:cNvSpPr>
                <a:spLocks noChangeArrowheads="1"/>
              </p:cNvSpPr>
              <p:nvPr/>
            </p:nvSpPr>
            <p:spPr bwMode="auto">
              <a:xfrm>
                <a:off x="4306" y="2384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12" name="Oval 386"/>
              <p:cNvSpPr>
                <a:spLocks noChangeArrowheads="1"/>
              </p:cNvSpPr>
              <p:nvPr/>
            </p:nvSpPr>
            <p:spPr bwMode="auto">
              <a:xfrm>
                <a:off x="4486" y="2384"/>
                <a:ext cx="161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algn="ctr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endParaRPr lang="en-US" altLang="en-US" sz="1800" kern="0">
                  <a:solidFill>
                    <a:srgbClr val="FF0000"/>
                  </a:solidFill>
                  <a:latin typeface="Arial" charset="0"/>
                </a:endParaRPr>
              </a:p>
            </p:txBody>
          </p:sp>
          <p:sp>
            <p:nvSpPr>
              <p:cNvPr id="1013" name="Oval 387"/>
              <p:cNvSpPr>
                <a:spLocks noChangeArrowheads="1"/>
              </p:cNvSpPr>
              <p:nvPr/>
            </p:nvSpPr>
            <p:spPr bwMode="auto">
              <a:xfrm>
                <a:off x="4661" y="2379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14" name="Rectangle 388"/>
              <p:cNvSpPr>
                <a:spLocks noChangeArrowheads="1"/>
              </p:cNvSpPr>
              <p:nvPr/>
            </p:nvSpPr>
            <p:spPr bwMode="auto">
              <a:xfrm>
                <a:off x="5063" y="1837"/>
                <a:ext cx="85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862" name="Group 320"/>
            <p:cNvGrpSpPr>
              <a:grpSpLocks/>
            </p:cNvGrpSpPr>
            <p:nvPr/>
          </p:nvGrpSpPr>
          <p:grpSpPr bwMode="auto">
            <a:xfrm>
              <a:off x="3105" y="1159"/>
              <a:ext cx="301" cy="451"/>
              <a:chOff x="4140" y="429"/>
              <a:chExt cx="1425" cy="2396"/>
            </a:xfrm>
          </p:grpSpPr>
          <p:sp>
            <p:nvSpPr>
              <p:cNvPr id="959" name="Freeform 321"/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60" name="Rectangle 322"/>
              <p:cNvSpPr>
                <a:spLocks noChangeArrowheads="1"/>
              </p:cNvSpPr>
              <p:nvPr/>
            </p:nvSpPr>
            <p:spPr bwMode="auto">
              <a:xfrm>
                <a:off x="4206" y="429"/>
                <a:ext cx="1046" cy="2284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61" name="Freeform 323"/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62" name="Freeform 324"/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63" name="Rectangle 325"/>
              <p:cNvSpPr>
                <a:spLocks noChangeArrowheads="1"/>
              </p:cNvSpPr>
              <p:nvPr/>
            </p:nvSpPr>
            <p:spPr bwMode="auto">
              <a:xfrm>
                <a:off x="4211" y="695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grpSp>
            <p:nvGrpSpPr>
              <p:cNvPr id="964" name="Group 326"/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989" name="AutoShape 327"/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1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990" name="AutoShape 328"/>
                <p:cNvSpPr>
                  <a:spLocks noChangeArrowheads="1"/>
                </p:cNvSpPr>
                <p:nvPr/>
              </p:nvSpPr>
              <p:spPr bwMode="auto">
                <a:xfrm>
                  <a:off x="634" y="2583"/>
                  <a:ext cx="685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965" name="Rectangle 329"/>
              <p:cNvSpPr>
                <a:spLocks noChangeArrowheads="1"/>
              </p:cNvSpPr>
              <p:nvPr/>
            </p:nvSpPr>
            <p:spPr bwMode="auto">
              <a:xfrm>
                <a:off x="4225" y="101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grpSp>
            <p:nvGrpSpPr>
              <p:cNvPr id="966" name="Group 330"/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987" name="AutoShape 331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7" cy="143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988" name="AutoShape 332"/>
                <p:cNvSpPr>
                  <a:spLocks noChangeArrowheads="1"/>
                </p:cNvSpPr>
                <p:nvPr/>
              </p:nvSpPr>
              <p:spPr bwMode="auto">
                <a:xfrm>
                  <a:off x="630" y="2583"/>
                  <a:ext cx="691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967" name="Rectangle 333"/>
              <p:cNvSpPr>
                <a:spLocks noChangeArrowheads="1"/>
              </p:cNvSpPr>
              <p:nvPr/>
            </p:nvSpPr>
            <p:spPr bwMode="auto">
              <a:xfrm>
                <a:off x="4216" y="135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68" name="Rectangle 334"/>
              <p:cNvSpPr>
                <a:spLocks noChangeArrowheads="1"/>
              </p:cNvSpPr>
              <p:nvPr/>
            </p:nvSpPr>
            <p:spPr bwMode="auto">
              <a:xfrm>
                <a:off x="4230" y="1656"/>
                <a:ext cx="592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grpSp>
            <p:nvGrpSpPr>
              <p:cNvPr id="969" name="Group 335"/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985" name="AutoShape 336"/>
                <p:cNvSpPr>
                  <a:spLocks noChangeArrowheads="1"/>
                </p:cNvSpPr>
                <p:nvPr/>
              </p:nvSpPr>
              <p:spPr bwMode="auto">
                <a:xfrm>
                  <a:off x="616" y="2570"/>
                  <a:ext cx="725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986" name="AutoShape 337"/>
                <p:cNvSpPr>
                  <a:spLocks noChangeArrowheads="1"/>
                </p:cNvSpPr>
                <p:nvPr/>
              </p:nvSpPr>
              <p:spPr bwMode="auto">
                <a:xfrm>
                  <a:off x="634" y="2585"/>
                  <a:ext cx="690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970" name="Freeform 338"/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grpSp>
            <p:nvGrpSpPr>
              <p:cNvPr id="971" name="Group 339"/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983" name="AutoShape 340"/>
                <p:cNvSpPr>
                  <a:spLocks noChangeArrowheads="1"/>
                </p:cNvSpPr>
                <p:nvPr/>
              </p:nvSpPr>
              <p:spPr bwMode="auto">
                <a:xfrm>
                  <a:off x="629" y="2568"/>
                  <a:ext cx="702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984" name="AutoShape 341"/>
                <p:cNvSpPr>
                  <a:spLocks noChangeArrowheads="1"/>
                </p:cNvSpPr>
                <p:nvPr/>
              </p:nvSpPr>
              <p:spPr bwMode="auto">
                <a:xfrm>
                  <a:off x="634" y="2584"/>
                  <a:ext cx="67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v"/>
                    <a:defRPr sz="28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Wingdings" charset="2"/>
                    <a:buChar char="§"/>
                    <a:defRPr sz="2400">
                      <a:solidFill>
                        <a:schemeClr val="tx1"/>
                      </a:solidFill>
                      <a:latin typeface="Gill Sans MT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omic Sans MS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charset="0"/>
                      <a:ea typeface="ＭＳ Ｐゴシック" charset="-128"/>
                    </a:defRPr>
                  </a:lvl9pPr>
                </a:lstStyle>
                <a:p>
                  <a:pPr eaLnBrk="0" fontAlgn="base" hangingPunct="0">
                    <a:lnSpc>
                      <a:spcPct val="100000"/>
                    </a:lnSpc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None/>
                    <a:defRPr/>
                  </a:pPr>
                  <a:endParaRPr lang="en-US" altLang="en-US" sz="20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972" name="Rectangle 342"/>
              <p:cNvSpPr>
                <a:spLocks noChangeArrowheads="1"/>
              </p:cNvSpPr>
              <p:nvPr/>
            </p:nvSpPr>
            <p:spPr bwMode="auto">
              <a:xfrm>
                <a:off x="5248" y="429"/>
                <a:ext cx="71" cy="2290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73" name="Freeform 343"/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74" name="Freeform 344"/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75" name="Oval 345"/>
              <p:cNvSpPr>
                <a:spLocks noChangeArrowheads="1"/>
              </p:cNvSpPr>
              <p:nvPr/>
            </p:nvSpPr>
            <p:spPr bwMode="auto">
              <a:xfrm>
                <a:off x="5518" y="2612"/>
                <a:ext cx="47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76" name="Freeform 346"/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77" name="AutoShape 347"/>
              <p:cNvSpPr>
                <a:spLocks noChangeArrowheads="1"/>
              </p:cNvSpPr>
              <p:nvPr/>
            </p:nvSpPr>
            <p:spPr bwMode="auto">
              <a:xfrm>
                <a:off x="4140" y="2676"/>
                <a:ext cx="1198" cy="149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78" name="AutoShape 348"/>
              <p:cNvSpPr>
                <a:spLocks noChangeArrowheads="1"/>
              </p:cNvSpPr>
              <p:nvPr/>
            </p:nvSpPr>
            <p:spPr bwMode="auto">
              <a:xfrm>
                <a:off x="4206" y="2713"/>
                <a:ext cx="1070" cy="8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79" name="Oval 349"/>
              <p:cNvSpPr>
                <a:spLocks noChangeArrowheads="1"/>
              </p:cNvSpPr>
              <p:nvPr/>
            </p:nvSpPr>
            <p:spPr bwMode="auto">
              <a:xfrm>
                <a:off x="4306" y="2384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80" name="Oval 350"/>
              <p:cNvSpPr>
                <a:spLocks noChangeArrowheads="1"/>
              </p:cNvSpPr>
              <p:nvPr/>
            </p:nvSpPr>
            <p:spPr bwMode="auto">
              <a:xfrm>
                <a:off x="4486" y="2384"/>
                <a:ext cx="161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algn="ctr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endParaRPr lang="en-US" altLang="en-US" sz="1800" kern="0">
                  <a:solidFill>
                    <a:srgbClr val="FF0000"/>
                  </a:solidFill>
                  <a:latin typeface="Arial" charset="0"/>
                </a:endParaRPr>
              </a:p>
            </p:txBody>
          </p:sp>
          <p:sp>
            <p:nvSpPr>
              <p:cNvPr id="981" name="Oval 351"/>
              <p:cNvSpPr>
                <a:spLocks noChangeArrowheads="1"/>
              </p:cNvSpPr>
              <p:nvPr/>
            </p:nvSpPr>
            <p:spPr bwMode="auto">
              <a:xfrm>
                <a:off x="4661" y="2379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82" name="Rectangle 352"/>
              <p:cNvSpPr>
                <a:spLocks noChangeArrowheads="1"/>
              </p:cNvSpPr>
              <p:nvPr/>
            </p:nvSpPr>
            <p:spPr bwMode="auto">
              <a:xfrm>
                <a:off x="5063" y="1837"/>
                <a:ext cx="85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sp>
          <p:nvSpPr>
            <p:cNvPr id="863" name="Line 9"/>
            <p:cNvSpPr>
              <a:spLocks noChangeShapeType="1"/>
            </p:cNvSpPr>
            <p:nvPr/>
          </p:nvSpPr>
          <p:spPr bwMode="auto">
            <a:xfrm>
              <a:off x="3734" y="1642"/>
              <a:ext cx="708" cy="498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000000"/>
                </a:solidFill>
                <a:latin typeface="Arial" charset="0"/>
                <a:ea typeface="ＭＳ Ｐゴシック" charset="-128"/>
              </a:endParaRPr>
            </a:p>
          </p:txBody>
        </p:sp>
        <p:grpSp>
          <p:nvGrpSpPr>
            <p:cNvPr id="864" name="Group 19"/>
            <p:cNvGrpSpPr>
              <a:grpSpLocks/>
            </p:cNvGrpSpPr>
            <p:nvPr/>
          </p:nvGrpSpPr>
          <p:grpSpPr bwMode="auto">
            <a:xfrm>
              <a:off x="4466" y="1881"/>
              <a:ext cx="510" cy="661"/>
              <a:chOff x="4296" y="2627"/>
              <a:chExt cx="510" cy="661"/>
            </a:xfrm>
          </p:grpSpPr>
          <p:sp>
            <p:nvSpPr>
              <p:cNvPr id="944" name="Rectangle 20"/>
              <p:cNvSpPr>
                <a:spLocks noChangeArrowheads="1"/>
              </p:cNvSpPr>
              <p:nvPr/>
            </p:nvSpPr>
            <p:spPr bwMode="auto">
              <a:xfrm>
                <a:off x="4296" y="2652"/>
                <a:ext cx="510" cy="636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45" name="Text Box 21"/>
              <p:cNvSpPr txBox="1">
                <a:spLocks noChangeArrowheads="1"/>
              </p:cNvSpPr>
              <p:nvPr/>
            </p:nvSpPr>
            <p:spPr bwMode="auto">
              <a:xfrm>
                <a:off x="4304" y="2627"/>
                <a:ext cx="472" cy="3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algn="ct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1600" kern="0">
                    <a:solidFill>
                      <a:srgbClr val="000000"/>
                    </a:solidFill>
                    <a:latin typeface="Arial" charset="0"/>
                  </a:rPr>
                  <a:t>mail</a:t>
                </a:r>
              </a:p>
              <a:p>
                <a:pPr algn="ct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1600" kern="0">
                    <a:solidFill>
                      <a:srgbClr val="000000"/>
                    </a:solidFill>
                    <a:latin typeface="Arial" charset="0"/>
                  </a:rPr>
                  <a:t>server</a:t>
                </a: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46" name="Rectangle 22"/>
              <p:cNvSpPr>
                <a:spLocks noChangeArrowheads="1"/>
              </p:cNvSpPr>
              <p:nvPr/>
            </p:nvSpPr>
            <p:spPr bwMode="auto">
              <a:xfrm>
                <a:off x="4320" y="3006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47" name="Line 23"/>
              <p:cNvSpPr>
                <a:spLocks noChangeShapeType="1"/>
              </p:cNvSpPr>
              <p:nvPr/>
            </p:nvSpPr>
            <p:spPr bwMode="auto">
              <a:xfrm>
                <a:off x="4369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48" name="Line 24"/>
              <p:cNvSpPr>
                <a:spLocks noChangeShapeType="1"/>
              </p:cNvSpPr>
              <p:nvPr/>
            </p:nvSpPr>
            <p:spPr bwMode="auto">
              <a:xfrm>
                <a:off x="4478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49" name="Line 25"/>
              <p:cNvSpPr>
                <a:spLocks noChangeShapeType="1"/>
              </p:cNvSpPr>
              <p:nvPr/>
            </p:nvSpPr>
            <p:spPr bwMode="auto">
              <a:xfrm>
                <a:off x="4533" y="3035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50" name="Line 26"/>
              <p:cNvSpPr>
                <a:spLocks noChangeShapeType="1"/>
              </p:cNvSpPr>
              <p:nvPr/>
            </p:nvSpPr>
            <p:spPr bwMode="auto">
              <a:xfrm>
                <a:off x="4590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51" name="Line 27"/>
              <p:cNvSpPr>
                <a:spLocks noChangeShapeType="1"/>
              </p:cNvSpPr>
              <p:nvPr/>
            </p:nvSpPr>
            <p:spPr bwMode="auto">
              <a:xfrm>
                <a:off x="4651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52" name="Line 28"/>
              <p:cNvSpPr>
                <a:spLocks noChangeShapeType="1"/>
              </p:cNvSpPr>
              <p:nvPr/>
            </p:nvSpPr>
            <p:spPr bwMode="auto">
              <a:xfrm>
                <a:off x="4707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53" name="Line 29"/>
              <p:cNvSpPr>
                <a:spLocks noChangeShapeType="1"/>
              </p:cNvSpPr>
              <p:nvPr/>
            </p:nvSpPr>
            <p:spPr bwMode="auto">
              <a:xfrm>
                <a:off x="4422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54" name="Rectangle 30"/>
              <p:cNvSpPr>
                <a:spLocks noChangeArrowheads="1"/>
              </p:cNvSpPr>
              <p:nvPr/>
            </p:nvSpPr>
            <p:spPr bwMode="auto">
              <a:xfrm>
                <a:off x="4328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55" name="Rectangle 31"/>
              <p:cNvSpPr>
                <a:spLocks noChangeArrowheads="1"/>
              </p:cNvSpPr>
              <p:nvPr/>
            </p:nvSpPr>
            <p:spPr bwMode="auto">
              <a:xfrm>
                <a:off x="4414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56" name="Rectangle 32"/>
              <p:cNvSpPr>
                <a:spLocks noChangeArrowheads="1"/>
              </p:cNvSpPr>
              <p:nvPr/>
            </p:nvSpPr>
            <p:spPr bwMode="auto">
              <a:xfrm>
                <a:off x="4500" y="3172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57" name="Rectangle 33"/>
              <p:cNvSpPr>
                <a:spLocks noChangeArrowheads="1"/>
              </p:cNvSpPr>
              <p:nvPr/>
            </p:nvSpPr>
            <p:spPr bwMode="auto">
              <a:xfrm>
                <a:off x="4597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58" name="Rectangle 34"/>
              <p:cNvSpPr>
                <a:spLocks noChangeArrowheads="1"/>
              </p:cNvSpPr>
              <p:nvPr/>
            </p:nvSpPr>
            <p:spPr bwMode="auto">
              <a:xfrm>
                <a:off x="4693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865" name="Group 60"/>
            <p:cNvGrpSpPr>
              <a:grpSpLocks/>
            </p:cNvGrpSpPr>
            <p:nvPr/>
          </p:nvGrpSpPr>
          <p:grpSpPr bwMode="auto">
            <a:xfrm>
              <a:off x="3206" y="2763"/>
              <a:ext cx="510" cy="661"/>
              <a:chOff x="4296" y="2627"/>
              <a:chExt cx="510" cy="661"/>
            </a:xfrm>
          </p:grpSpPr>
          <p:sp>
            <p:nvSpPr>
              <p:cNvPr id="929" name="Rectangle 61"/>
              <p:cNvSpPr>
                <a:spLocks noChangeArrowheads="1"/>
              </p:cNvSpPr>
              <p:nvPr/>
            </p:nvSpPr>
            <p:spPr bwMode="auto">
              <a:xfrm>
                <a:off x="4296" y="2652"/>
                <a:ext cx="510" cy="636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30" name="Text Box 62"/>
              <p:cNvSpPr txBox="1">
                <a:spLocks noChangeArrowheads="1"/>
              </p:cNvSpPr>
              <p:nvPr/>
            </p:nvSpPr>
            <p:spPr bwMode="auto">
              <a:xfrm>
                <a:off x="4304" y="2627"/>
                <a:ext cx="472" cy="3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algn="ct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1600" kern="0">
                    <a:solidFill>
                      <a:srgbClr val="000000"/>
                    </a:solidFill>
                    <a:latin typeface="Arial" charset="0"/>
                  </a:rPr>
                  <a:t>mail</a:t>
                </a:r>
              </a:p>
              <a:p>
                <a:pPr algn="ct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1600" kern="0">
                    <a:solidFill>
                      <a:srgbClr val="000000"/>
                    </a:solidFill>
                    <a:latin typeface="Arial" charset="0"/>
                  </a:rPr>
                  <a:t>server</a:t>
                </a: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31" name="Rectangle 63"/>
              <p:cNvSpPr>
                <a:spLocks noChangeArrowheads="1"/>
              </p:cNvSpPr>
              <p:nvPr/>
            </p:nvSpPr>
            <p:spPr bwMode="auto">
              <a:xfrm>
                <a:off x="4320" y="3006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32" name="Line 64"/>
              <p:cNvSpPr>
                <a:spLocks noChangeShapeType="1"/>
              </p:cNvSpPr>
              <p:nvPr/>
            </p:nvSpPr>
            <p:spPr bwMode="auto">
              <a:xfrm>
                <a:off x="4369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33" name="Line 65"/>
              <p:cNvSpPr>
                <a:spLocks noChangeShapeType="1"/>
              </p:cNvSpPr>
              <p:nvPr/>
            </p:nvSpPr>
            <p:spPr bwMode="auto">
              <a:xfrm>
                <a:off x="4478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34" name="Line 66"/>
              <p:cNvSpPr>
                <a:spLocks noChangeShapeType="1"/>
              </p:cNvSpPr>
              <p:nvPr/>
            </p:nvSpPr>
            <p:spPr bwMode="auto">
              <a:xfrm>
                <a:off x="4533" y="3035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35" name="Line 67"/>
              <p:cNvSpPr>
                <a:spLocks noChangeShapeType="1"/>
              </p:cNvSpPr>
              <p:nvPr/>
            </p:nvSpPr>
            <p:spPr bwMode="auto">
              <a:xfrm>
                <a:off x="4590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36" name="Line 68"/>
              <p:cNvSpPr>
                <a:spLocks noChangeShapeType="1"/>
              </p:cNvSpPr>
              <p:nvPr/>
            </p:nvSpPr>
            <p:spPr bwMode="auto">
              <a:xfrm>
                <a:off x="4651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37" name="Line 69"/>
              <p:cNvSpPr>
                <a:spLocks noChangeShapeType="1"/>
              </p:cNvSpPr>
              <p:nvPr/>
            </p:nvSpPr>
            <p:spPr bwMode="auto">
              <a:xfrm>
                <a:off x="4707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38" name="Line 70"/>
              <p:cNvSpPr>
                <a:spLocks noChangeShapeType="1"/>
              </p:cNvSpPr>
              <p:nvPr/>
            </p:nvSpPr>
            <p:spPr bwMode="auto">
              <a:xfrm>
                <a:off x="4422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39" name="Rectangle 71"/>
              <p:cNvSpPr>
                <a:spLocks noChangeArrowheads="1"/>
              </p:cNvSpPr>
              <p:nvPr/>
            </p:nvSpPr>
            <p:spPr bwMode="auto">
              <a:xfrm>
                <a:off x="4328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40" name="Rectangle 72"/>
              <p:cNvSpPr>
                <a:spLocks noChangeArrowheads="1"/>
              </p:cNvSpPr>
              <p:nvPr/>
            </p:nvSpPr>
            <p:spPr bwMode="auto">
              <a:xfrm>
                <a:off x="4414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41" name="Rectangle 73"/>
              <p:cNvSpPr>
                <a:spLocks noChangeArrowheads="1"/>
              </p:cNvSpPr>
              <p:nvPr/>
            </p:nvSpPr>
            <p:spPr bwMode="auto">
              <a:xfrm>
                <a:off x="4500" y="3172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42" name="Rectangle 74"/>
              <p:cNvSpPr>
                <a:spLocks noChangeArrowheads="1"/>
              </p:cNvSpPr>
              <p:nvPr/>
            </p:nvSpPr>
            <p:spPr bwMode="auto">
              <a:xfrm>
                <a:off x="4597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43" name="Rectangle 75"/>
              <p:cNvSpPr>
                <a:spLocks noChangeArrowheads="1"/>
              </p:cNvSpPr>
              <p:nvPr/>
            </p:nvSpPr>
            <p:spPr bwMode="auto">
              <a:xfrm>
                <a:off x="4693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866" name="Group 96"/>
            <p:cNvGrpSpPr>
              <a:grpSpLocks/>
            </p:cNvGrpSpPr>
            <p:nvPr/>
          </p:nvGrpSpPr>
          <p:grpSpPr bwMode="auto">
            <a:xfrm>
              <a:off x="3206" y="1347"/>
              <a:ext cx="510" cy="661"/>
              <a:chOff x="4296" y="2627"/>
              <a:chExt cx="510" cy="661"/>
            </a:xfrm>
          </p:grpSpPr>
          <p:sp>
            <p:nvSpPr>
              <p:cNvPr id="914" name="Rectangle 97"/>
              <p:cNvSpPr>
                <a:spLocks noChangeArrowheads="1"/>
              </p:cNvSpPr>
              <p:nvPr/>
            </p:nvSpPr>
            <p:spPr bwMode="auto">
              <a:xfrm>
                <a:off x="4296" y="2652"/>
                <a:ext cx="510" cy="636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15" name="Text Box 98"/>
              <p:cNvSpPr txBox="1">
                <a:spLocks noChangeArrowheads="1"/>
              </p:cNvSpPr>
              <p:nvPr/>
            </p:nvSpPr>
            <p:spPr bwMode="auto">
              <a:xfrm>
                <a:off x="4304" y="2627"/>
                <a:ext cx="472" cy="3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algn="ct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1600" kern="0">
                    <a:solidFill>
                      <a:srgbClr val="000000"/>
                    </a:solidFill>
                    <a:latin typeface="Arial" charset="0"/>
                  </a:rPr>
                  <a:t>mail</a:t>
                </a:r>
              </a:p>
              <a:p>
                <a:pPr algn="ct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1600" kern="0">
                    <a:solidFill>
                      <a:srgbClr val="000000"/>
                    </a:solidFill>
                    <a:latin typeface="Arial" charset="0"/>
                  </a:rPr>
                  <a:t>server</a:t>
                </a: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16" name="Rectangle 99"/>
              <p:cNvSpPr>
                <a:spLocks noChangeArrowheads="1"/>
              </p:cNvSpPr>
              <p:nvPr/>
            </p:nvSpPr>
            <p:spPr bwMode="auto">
              <a:xfrm>
                <a:off x="4320" y="3006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17" name="Line 100"/>
              <p:cNvSpPr>
                <a:spLocks noChangeShapeType="1"/>
              </p:cNvSpPr>
              <p:nvPr/>
            </p:nvSpPr>
            <p:spPr bwMode="auto">
              <a:xfrm>
                <a:off x="4369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18" name="Line 101"/>
              <p:cNvSpPr>
                <a:spLocks noChangeShapeType="1"/>
              </p:cNvSpPr>
              <p:nvPr/>
            </p:nvSpPr>
            <p:spPr bwMode="auto">
              <a:xfrm>
                <a:off x="4478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19" name="Line 102"/>
              <p:cNvSpPr>
                <a:spLocks noChangeShapeType="1"/>
              </p:cNvSpPr>
              <p:nvPr/>
            </p:nvSpPr>
            <p:spPr bwMode="auto">
              <a:xfrm>
                <a:off x="4533" y="3035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20" name="Line 103"/>
              <p:cNvSpPr>
                <a:spLocks noChangeShapeType="1"/>
              </p:cNvSpPr>
              <p:nvPr/>
            </p:nvSpPr>
            <p:spPr bwMode="auto">
              <a:xfrm>
                <a:off x="4590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21" name="Line 104"/>
              <p:cNvSpPr>
                <a:spLocks noChangeShapeType="1"/>
              </p:cNvSpPr>
              <p:nvPr/>
            </p:nvSpPr>
            <p:spPr bwMode="auto">
              <a:xfrm>
                <a:off x="4651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22" name="Line 105"/>
              <p:cNvSpPr>
                <a:spLocks noChangeShapeType="1"/>
              </p:cNvSpPr>
              <p:nvPr/>
            </p:nvSpPr>
            <p:spPr bwMode="auto">
              <a:xfrm>
                <a:off x="4707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23" name="Line 106"/>
              <p:cNvSpPr>
                <a:spLocks noChangeShapeType="1"/>
              </p:cNvSpPr>
              <p:nvPr/>
            </p:nvSpPr>
            <p:spPr bwMode="auto">
              <a:xfrm>
                <a:off x="4422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  <p:sp>
            <p:nvSpPr>
              <p:cNvPr id="924" name="Rectangle 107"/>
              <p:cNvSpPr>
                <a:spLocks noChangeArrowheads="1"/>
              </p:cNvSpPr>
              <p:nvPr/>
            </p:nvSpPr>
            <p:spPr bwMode="auto">
              <a:xfrm>
                <a:off x="4328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25" name="Rectangle 108"/>
              <p:cNvSpPr>
                <a:spLocks noChangeArrowheads="1"/>
              </p:cNvSpPr>
              <p:nvPr/>
            </p:nvSpPr>
            <p:spPr bwMode="auto">
              <a:xfrm>
                <a:off x="4414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26" name="Rectangle 109"/>
              <p:cNvSpPr>
                <a:spLocks noChangeArrowheads="1"/>
              </p:cNvSpPr>
              <p:nvPr/>
            </p:nvSpPr>
            <p:spPr bwMode="auto">
              <a:xfrm>
                <a:off x="4500" y="3172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27" name="Rectangle 110"/>
              <p:cNvSpPr>
                <a:spLocks noChangeArrowheads="1"/>
              </p:cNvSpPr>
              <p:nvPr/>
            </p:nvSpPr>
            <p:spPr bwMode="auto">
              <a:xfrm>
                <a:off x="4597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28" name="Rectangle 111"/>
              <p:cNvSpPr>
                <a:spLocks noChangeArrowheads="1"/>
              </p:cNvSpPr>
              <p:nvPr/>
            </p:nvSpPr>
            <p:spPr bwMode="auto">
              <a:xfrm>
                <a:off x="4693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sp>
          <p:nvSpPr>
            <p:cNvPr id="867" name="Line 117"/>
            <p:cNvSpPr>
              <a:spLocks noChangeShapeType="1"/>
            </p:cNvSpPr>
            <p:nvPr/>
          </p:nvSpPr>
          <p:spPr bwMode="auto">
            <a:xfrm flipV="1">
              <a:off x="3734" y="2350"/>
              <a:ext cx="708" cy="684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000000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868" name="Line 118"/>
            <p:cNvSpPr>
              <a:spLocks noChangeShapeType="1"/>
            </p:cNvSpPr>
            <p:nvPr/>
          </p:nvSpPr>
          <p:spPr bwMode="auto">
            <a:xfrm flipH="1" flipV="1">
              <a:off x="3266" y="2020"/>
              <a:ext cx="0" cy="786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000000"/>
                </a:solidFill>
                <a:latin typeface="Arial" charset="0"/>
                <a:ea typeface="ＭＳ Ｐゴシック" charset="-128"/>
              </a:endParaRPr>
            </a:p>
          </p:txBody>
        </p:sp>
        <p:grpSp>
          <p:nvGrpSpPr>
            <p:cNvPr id="869" name="Group 119"/>
            <p:cNvGrpSpPr>
              <a:grpSpLocks/>
            </p:cNvGrpSpPr>
            <p:nvPr/>
          </p:nvGrpSpPr>
          <p:grpSpPr bwMode="auto">
            <a:xfrm>
              <a:off x="3795" y="2535"/>
              <a:ext cx="650" cy="288"/>
              <a:chOff x="3745" y="2537"/>
              <a:chExt cx="650" cy="288"/>
            </a:xfrm>
          </p:grpSpPr>
          <p:sp>
            <p:nvSpPr>
              <p:cNvPr id="912" name="Rectangle 120"/>
              <p:cNvSpPr>
                <a:spLocks noChangeArrowheads="1"/>
              </p:cNvSpPr>
              <p:nvPr/>
            </p:nvSpPr>
            <p:spPr bwMode="auto">
              <a:xfrm>
                <a:off x="3798" y="2580"/>
                <a:ext cx="540" cy="19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13" name="Text Box 121"/>
              <p:cNvSpPr txBox="1">
                <a:spLocks noChangeArrowheads="1"/>
              </p:cNvSpPr>
              <p:nvPr/>
            </p:nvSpPr>
            <p:spPr bwMode="auto">
              <a:xfrm>
                <a:off x="3745" y="2537"/>
                <a:ext cx="650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algn="ct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2400" kern="0">
                    <a:solidFill>
                      <a:srgbClr val="CC0000"/>
                    </a:solidFill>
                    <a:latin typeface="Arial" charset="0"/>
                  </a:rPr>
                  <a:t>SMTP</a:t>
                </a:r>
              </a:p>
            </p:txBody>
          </p:sp>
        </p:grpSp>
        <p:grpSp>
          <p:nvGrpSpPr>
            <p:cNvPr id="870" name="Group 122"/>
            <p:cNvGrpSpPr>
              <a:grpSpLocks/>
            </p:cNvGrpSpPr>
            <p:nvPr/>
          </p:nvGrpSpPr>
          <p:grpSpPr bwMode="auto">
            <a:xfrm>
              <a:off x="3771" y="1743"/>
              <a:ext cx="650" cy="288"/>
              <a:chOff x="3745" y="2537"/>
              <a:chExt cx="650" cy="288"/>
            </a:xfrm>
          </p:grpSpPr>
          <p:sp>
            <p:nvSpPr>
              <p:cNvPr id="910" name="Rectangle 123"/>
              <p:cNvSpPr>
                <a:spLocks noChangeArrowheads="1"/>
              </p:cNvSpPr>
              <p:nvPr/>
            </p:nvSpPr>
            <p:spPr bwMode="auto">
              <a:xfrm>
                <a:off x="3798" y="2580"/>
                <a:ext cx="540" cy="19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11" name="Text Box 124"/>
              <p:cNvSpPr txBox="1">
                <a:spLocks noChangeArrowheads="1"/>
              </p:cNvSpPr>
              <p:nvPr/>
            </p:nvSpPr>
            <p:spPr bwMode="auto">
              <a:xfrm>
                <a:off x="3745" y="2537"/>
                <a:ext cx="650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algn="ct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2400" kern="0">
                    <a:solidFill>
                      <a:srgbClr val="CC0000"/>
                    </a:solidFill>
                    <a:latin typeface="Arial" charset="0"/>
                  </a:rPr>
                  <a:t>SMTP</a:t>
                </a:r>
              </a:p>
            </p:txBody>
          </p:sp>
        </p:grpSp>
        <p:grpSp>
          <p:nvGrpSpPr>
            <p:cNvPr id="871" name="Group 125"/>
            <p:cNvGrpSpPr>
              <a:grpSpLocks/>
            </p:cNvGrpSpPr>
            <p:nvPr/>
          </p:nvGrpSpPr>
          <p:grpSpPr bwMode="auto">
            <a:xfrm>
              <a:off x="2937" y="2193"/>
              <a:ext cx="650" cy="288"/>
              <a:chOff x="3745" y="2537"/>
              <a:chExt cx="650" cy="288"/>
            </a:xfrm>
          </p:grpSpPr>
          <p:sp>
            <p:nvSpPr>
              <p:cNvPr id="908" name="Rectangle 126"/>
              <p:cNvSpPr>
                <a:spLocks noChangeArrowheads="1"/>
              </p:cNvSpPr>
              <p:nvPr/>
            </p:nvSpPr>
            <p:spPr bwMode="auto">
              <a:xfrm>
                <a:off x="3798" y="2580"/>
                <a:ext cx="540" cy="19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09" name="Text Box 127"/>
              <p:cNvSpPr txBox="1">
                <a:spLocks noChangeArrowheads="1"/>
              </p:cNvSpPr>
              <p:nvPr/>
            </p:nvSpPr>
            <p:spPr bwMode="auto">
              <a:xfrm>
                <a:off x="3745" y="2537"/>
                <a:ext cx="650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algn="ct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2400" kern="0">
                    <a:solidFill>
                      <a:srgbClr val="CC0000"/>
                    </a:solidFill>
                    <a:latin typeface="Arial" charset="0"/>
                  </a:rPr>
                  <a:t>SMTP</a:t>
                </a:r>
              </a:p>
            </p:txBody>
          </p:sp>
        </p:grpSp>
        <p:grpSp>
          <p:nvGrpSpPr>
            <p:cNvPr id="872" name="Group 423"/>
            <p:cNvGrpSpPr>
              <a:grpSpLocks/>
            </p:cNvGrpSpPr>
            <p:nvPr/>
          </p:nvGrpSpPr>
          <p:grpSpPr bwMode="auto">
            <a:xfrm>
              <a:off x="3587" y="886"/>
              <a:ext cx="575" cy="664"/>
              <a:chOff x="3574" y="550"/>
              <a:chExt cx="575" cy="664"/>
            </a:xfrm>
          </p:grpSpPr>
          <p:grpSp>
            <p:nvGrpSpPr>
              <p:cNvPr id="903" name="Group 353"/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906" name="Picture 354" descr="desktop_computer_stylized_medium"/>
                <p:cNvPicPr>
                  <a:picLocks noChangeAspect="1" noChangeArrowheads="1"/>
                </p:cNvPicPr>
                <p:nvPr/>
              </p:nvPicPr>
              <p:blipFill>
                <a:blip r:embed="rId2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907" name="Freeform 355"/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en-US" sz="2000" kern="0">
                    <a:solidFill>
                      <a:srgbClr val="000000"/>
                    </a:solidFill>
                    <a:latin typeface="Arial" charset="0"/>
                    <a:ea typeface="ＭＳ Ｐゴシック" charset="-128"/>
                  </a:endParaRPr>
                </a:p>
              </p:txBody>
            </p:sp>
          </p:grpSp>
          <p:sp>
            <p:nvSpPr>
              <p:cNvPr id="904" name="Rectangle 115"/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05" name="Text Box 116"/>
              <p:cNvSpPr txBox="1">
                <a:spLocks noChangeArrowheads="1"/>
              </p:cNvSpPr>
              <p:nvPr/>
            </p:nvSpPr>
            <p:spPr bwMode="auto">
              <a:xfrm>
                <a:off x="3574" y="550"/>
                <a:ext cx="436" cy="3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algn="ct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1600" kern="0">
                    <a:solidFill>
                      <a:srgbClr val="000000"/>
                    </a:solidFill>
                    <a:latin typeface="Arial" charset="0"/>
                  </a:rPr>
                  <a:t>user</a:t>
                </a:r>
              </a:p>
              <a:p>
                <a:pPr algn="ct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1600" kern="0">
                    <a:solidFill>
                      <a:srgbClr val="000000"/>
                    </a:solidFill>
                    <a:latin typeface="Arial" charset="0"/>
                  </a:rPr>
                  <a:t>agent</a:t>
                </a: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873" name="Group 424"/>
            <p:cNvGrpSpPr>
              <a:grpSpLocks/>
            </p:cNvGrpSpPr>
            <p:nvPr/>
          </p:nvGrpSpPr>
          <p:grpSpPr bwMode="auto">
            <a:xfrm>
              <a:off x="4870" y="1400"/>
              <a:ext cx="575" cy="664"/>
              <a:chOff x="3574" y="550"/>
              <a:chExt cx="575" cy="664"/>
            </a:xfrm>
          </p:grpSpPr>
          <p:grpSp>
            <p:nvGrpSpPr>
              <p:cNvPr id="898" name="Group 425"/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901" name="Picture 426" descr="desktop_computer_stylized_medium"/>
                <p:cNvPicPr>
                  <a:picLocks noChangeAspect="1" noChangeArrowheads="1"/>
                </p:cNvPicPr>
                <p:nvPr/>
              </p:nvPicPr>
              <p:blipFill>
                <a:blip r:embed="rId2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902" name="Freeform 427"/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en-US" sz="2000" kern="0">
                    <a:solidFill>
                      <a:srgbClr val="000000"/>
                    </a:solidFill>
                    <a:latin typeface="Arial" charset="0"/>
                    <a:ea typeface="ＭＳ Ｐゴシック" charset="-128"/>
                  </a:endParaRPr>
                </a:p>
              </p:txBody>
            </p:sp>
          </p:grpSp>
          <p:sp>
            <p:nvSpPr>
              <p:cNvPr id="899" name="Rectangle 115"/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900" name="Text Box 116"/>
              <p:cNvSpPr txBox="1">
                <a:spLocks noChangeArrowheads="1"/>
              </p:cNvSpPr>
              <p:nvPr/>
            </p:nvSpPr>
            <p:spPr bwMode="auto">
              <a:xfrm>
                <a:off x="3574" y="550"/>
                <a:ext cx="436" cy="3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algn="ct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1600" kern="0">
                    <a:solidFill>
                      <a:srgbClr val="000000"/>
                    </a:solidFill>
                    <a:latin typeface="Arial" charset="0"/>
                  </a:rPr>
                  <a:t>user</a:t>
                </a:r>
              </a:p>
              <a:p>
                <a:pPr algn="ct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1600" kern="0">
                    <a:solidFill>
                      <a:srgbClr val="000000"/>
                    </a:solidFill>
                    <a:latin typeface="Arial" charset="0"/>
                  </a:rPr>
                  <a:t>agent</a:t>
                </a: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874" name="Group 430"/>
            <p:cNvGrpSpPr>
              <a:grpSpLocks/>
            </p:cNvGrpSpPr>
            <p:nvPr/>
          </p:nvGrpSpPr>
          <p:grpSpPr bwMode="auto">
            <a:xfrm>
              <a:off x="5082" y="1880"/>
              <a:ext cx="575" cy="664"/>
              <a:chOff x="3574" y="550"/>
              <a:chExt cx="575" cy="664"/>
            </a:xfrm>
          </p:grpSpPr>
          <p:grpSp>
            <p:nvGrpSpPr>
              <p:cNvPr id="893" name="Group 431"/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896" name="Picture 432" descr="desktop_computer_stylized_medium"/>
                <p:cNvPicPr>
                  <a:picLocks noChangeAspect="1" noChangeArrowheads="1"/>
                </p:cNvPicPr>
                <p:nvPr/>
              </p:nvPicPr>
              <p:blipFill>
                <a:blip r:embed="rId2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897" name="Freeform 433"/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en-US" sz="2000" kern="0">
                    <a:solidFill>
                      <a:srgbClr val="000000"/>
                    </a:solidFill>
                    <a:latin typeface="Arial" charset="0"/>
                    <a:ea typeface="ＭＳ Ｐゴシック" charset="-128"/>
                  </a:endParaRPr>
                </a:p>
              </p:txBody>
            </p:sp>
          </p:grpSp>
          <p:sp>
            <p:nvSpPr>
              <p:cNvPr id="894" name="Rectangle 115"/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895" name="Text Box 116"/>
              <p:cNvSpPr txBox="1">
                <a:spLocks noChangeArrowheads="1"/>
              </p:cNvSpPr>
              <p:nvPr/>
            </p:nvSpPr>
            <p:spPr bwMode="auto">
              <a:xfrm>
                <a:off x="3574" y="550"/>
                <a:ext cx="436" cy="3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algn="ct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1600" kern="0">
                    <a:solidFill>
                      <a:srgbClr val="000000"/>
                    </a:solidFill>
                    <a:latin typeface="Arial" charset="0"/>
                  </a:rPr>
                  <a:t>user</a:t>
                </a:r>
              </a:p>
              <a:p>
                <a:pPr algn="ct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1600" kern="0">
                    <a:solidFill>
                      <a:srgbClr val="000000"/>
                    </a:solidFill>
                    <a:latin typeface="Arial" charset="0"/>
                  </a:rPr>
                  <a:t>agent</a:t>
                </a: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875" name="Group 436"/>
            <p:cNvGrpSpPr>
              <a:grpSpLocks/>
            </p:cNvGrpSpPr>
            <p:nvPr/>
          </p:nvGrpSpPr>
          <p:grpSpPr bwMode="auto">
            <a:xfrm>
              <a:off x="4999" y="2540"/>
              <a:ext cx="575" cy="664"/>
              <a:chOff x="3574" y="550"/>
              <a:chExt cx="575" cy="664"/>
            </a:xfrm>
          </p:grpSpPr>
          <p:grpSp>
            <p:nvGrpSpPr>
              <p:cNvPr id="888" name="Group 437"/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891" name="Picture 438" descr="desktop_computer_stylized_medium"/>
                <p:cNvPicPr>
                  <a:picLocks noChangeAspect="1" noChangeArrowheads="1"/>
                </p:cNvPicPr>
                <p:nvPr/>
              </p:nvPicPr>
              <p:blipFill>
                <a:blip r:embed="rId2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892" name="Freeform 439"/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en-US" sz="2000" kern="0">
                    <a:solidFill>
                      <a:srgbClr val="000000"/>
                    </a:solidFill>
                    <a:latin typeface="Arial" charset="0"/>
                    <a:ea typeface="ＭＳ Ｐゴシック" charset="-128"/>
                  </a:endParaRPr>
                </a:p>
              </p:txBody>
            </p:sp>
          </p:grpSp>
          <p:sp>
            <p:nvSpPr>
              <p:cNvPr id="889" name="Rectangle 115"/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890" name="Text Box 116"/>
              <p:cNvSpPr txBox="1">
                <a:spLocks noChangeArrowheads="1"/>
              </p:cNvSpPr>
              <p:nvPr/>
            </p:nvSpPr>
            <p:spPr bwMode="auto">
              <a:xfrm>
                <a:off x="3574" y="550"/>
                <a:ext cx="436" cy="3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algn="ct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1600" kern="0">
                    <a:solidFill>
                      <a:srgbClr val="000000"/>
                    </a:solidFill>
                    <a:latin typeface="Arial" charset="0"/>
                  </a:rPr>
                  <a:t>user</a:t>
                </a:r>
              </a:p>
              <a:p>
                <a:pPr algn="ct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1600" kern="0">
                    <a:solidFill>
                      <a:srgbClr val="000000"/>
                    </a:solidFill>
                    <a:latin typeface="Arial" charset="0"/>
                  </a:rPr>
                  <a:t>agent</a:t>
                </a: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876" name="Group 442"/>
            <p:cNvGrpSpPr>
              <a:grpSpLocks/>
            </p:cNvGrpSpPr>
            <p:nvPr/>
          </p:nvGrpSpPr>
          <p:grpSpPr bwMode="auto">
            <a:xfrm>
              <a:off x="3354" y="3446"/>
              <a:ext cx="575" cy="664"/>
              <a:chOff x="3574" y="550"/>
              <a:chExt cx="575" cy="664"/>
            </a:xfrm>
          </p:grpSpPr>
          <p:grpSp>
            <p:nvGrpSpPr>
              <p:cNvPr id="883" name="Group 443"/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886" name="Picture 444" descr="desktop_computer_stylized_medium"/>
                <p:cNvPicPr>
                  <a:picLocks noChangeAspect="1" noChangeArrowheads="1"/>
                </p:cNvPicPr>
                <p:nvPr/>
              </p:nvPicPr>
              <p:blipFill>
                <a:blip r:embed="rId2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887" name="Freeform 445"/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en-US" sz="2000" kern="0">
                    <a:solidFill>
                      <a:srgbClr val="000000"/>
                    </a:solidFill>
                    <a:latin typeface="Arial" charset="0"/>
                    <a:ea typeface="ＭＳ Ｐゴシック" charset="-128"/>
                  </a:endParaRPr>
                </a:p>
              </p:txBody>
            </p:sp>
          </p:grpSp>
          <p:sp>
            <p:nvSpPr>
              <p:cNvPr id="884" name="Rectangle 115"/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885" name="Text Box 116"/>
              <p:cNvSpPr txBox="1">
                <a:spLocks noChangeArrowheads="1"/>
              </p:cNvSpPr>
              <p:nvPr/>
            </p:nvSpPr>
            <p:spPr bwMode="auto">
              <a:xfrm>
                <a:off x="3574" y="550"/>
                <a:ext cx="436" cy="3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algn="ct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1600" kern="0">
                    <a:solidFill>
                      <a:srgbClr val="000000"/>
                    </a:solidFill>
                    <a:latin typeface="Arial" charset="0"/>
                  </a:rPr>
                  <a:t>user</a:t>
                </a:r>
              </a:p>
              <a:p>
                <a:pPr algn="ct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1600" kern="0">
                    <a:solidFill>
                      <a:srgbClr val="000000"/>
                    </a:solidFill>
                    <a:latin typeface="Arial" charset="0"/>
                  </a:rPr>
                  <a:t>agent</a:t>
                </a: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877" name="Group 448"/>
            <p:cNvGrpSpPr>
              <a:grpSpLocks/>
            </p:cNvGrpSpPr>
            <p:nvPr/>
          </p:nvGrpSpPr>
          <p:grpSpPr bwMode="auto">
            <a:xfrm>
              <a:off x="3813" y="3056"/>
              <a:ext cx="575" cy="664"/>
              <a:chOff x="3574" y="550"/>
              <a:chExt cx="575" cy="664"/>
            </a:xfrm>
          </p:grpSpPr>
          <p:grpSp>
            <p:nvGrpSpPr>
              <p:cNvPr id="878" name="Group 449"/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881" name="Picture 450" descr="desktop_computer_stylized_medium"/>
                <p:cNvPicPr>
                  <a:picLocks noChangeAspect="1" noChangeArrowheads="1"/>
                </p:cNvPicPr>
                <p:nvPr/>
              </p:nvPicPr>
              <p:blipFill>
                <a:blip r:embed="rId2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882" name="Freeform 451"/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en-US" sz="2000" kern="0">
                    <a:solidFill>
                      <a:srgbClr val="000000"/>
                    </a:solidFill>
                    <a:latin typeface="Arial" charset="0"/>
                    <a:ea typeface="ＭＳ Ｐゴシック" charset="-128"/>
                  </a:endParaRPr>
                </a:p>
              </p:txBody>
            </p:sp>
          </p:grpSp>
          <p:sp>
            <p:nvSpPr>
              <p:cNvPr id="879" name="Rectangle 115"/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880" name="Text Box 116"/>
              <p:cNvSpPr txBox="1">
                <a:spLocks noChangeArrowheads="1"/>
              </p:cNvSpPr>
              <p:nvPr/>
            </p:nvSpPr>
            <p:spPr bwMode="auto">
              <a:xfrm>
                <a:off x="3574" y="550"/>
                <a:ext cx="436" cy="3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algn="ct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1600" kern="0">
                    <a:solidFill>
                      <a:srgbClr val="000000"/>
                    </a:solidFill>
                    <a:latin typeface="Arial" charset="0"/>
                  </a:rPr>
                  <a:t>user</a:t>
                </a:r>
              </a:p>
              <a:p>
                <a:pPr algn="ct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1600" kern="0">
                    <a:solidFill>
                      <a:srgbClr val="000000"/>
                    </a:solidFill>
                    <a:latin typeface="Arial" charset="0"/>
                  </a:rPr>
                  <a:t>agent</a:t>
                </a:r>
                <a:endParaRPr lang="en-US" altLang="en-US" sz="24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80128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</p:spPr>
        <p:txBody>
          <a:bodyPr/>
          <a:lstStyle/>
          <a:p>
            <a:r>
              <a:rPr lang="en-US" dirty="0"/>
              <a:t>SMTP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rmAutofit/>
          </a:bodyPr>
          <a:lstStyle/>
          <a:p>
            <a:r>
              <a:rPr lang="en-US" dirty="0"/>
              <a:t>Simple Mail Transfer Protocol used in sending and receiving e-mail.</a:t>
            </a:r>
          </a:p>
          <a:p>
            <a:r>
              <a:rPr lang="en-US" altLang="en-US" dirty="0"/>
              <a:t>It use TCP to reliably transfer email message from client to server using </a:t>
            </a:r>
            <a:r>
              <a:rPr lang="en-US" altLang="en-US" dirty="0">
                <a:solidFill>
                  <a:schemeClr val="accent6"/>
                </a:solidFill>
              </a:rPr>
              <a:t>port 25</a:t>
            </a:r>
            <a:r>
              <a:rPr lang="en-US" altLang="en-US" dirty="0"/>
              <a:t>.</a:t>
            </a:r>
          </a:p>
          <a:p>
            <a:pPr lvl="0"/>
            <a:r>
              <a:rPr lang="en-IN" dirty="0"/>
              <a:t>It restricts the body (not just the headers) of all mail messages to simple 7-bit ASCII.</a:t>
            </a:r>
            <a:endParaRPr lang="en-US" dirty="0"/>
          </a:p>
          <a:p>
            <a:pPr lvl="0"/>
            <a:r>
              <a:rPr lang="en-IN" dirty="0"/>
              <a:t>SMTP does not use intermediate mail servers for sending mail.</a:t>
            </a:r>
          </a:p>
          <a:p>
            <a:r>
              <a:rPr lang="en-IN" dirty="0"/>
              <a:t>If receiving end mail server is down, the message remains in sending end mail server and waits for a new attempt. </a:t>
            </a:r>
            <a:endParaRPr lang="en-US" dirty="0"/>
          </a:p>
          <a:p>
            <a:endParaRPr lang="en-US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816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</p:spPr>
        <p:txBody>
          <a:bodyPr/>
          <a:lstStyle/>
          <a:p>
            <a:r>
              <a:rPr lang="en-US"/>
              <a:t>SMTP - Example</a:t>
            </a:r>
            <a:endParaRPr lang="en-US" dirty="0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xmlns="" id="{54295AF2-692E-0C46-AD95-9CEA90F99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/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34688" y="1021582"/>
            <a:ext cx="7322625" cy="22098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Line Callout 2 7"/>
          <p:cNvSpPr/>
          <p:nvPr/>
        </p:nvSpPr>
        <p:spPr>
          <a:xfrm>
            <a:off x="2434686" y="3800508"/>
            <a:ext cx="6785514" cy="1609693"/>
          </a:xfrm>
          <a:prstGeom prst="borderCallout2">
            <a:avLst>
              <a:gd name="adj1" fmla="val 1439"/>
              <a:gd name="adj2" fmla="val 174"/>
              <a:gd name="adj3" fmla="val -74994"/>
              <a:gd name="adj4" fmla="val 257"/>
              <a:gd name="adj5" fmla="val -136221"/>
              <a:gd name="adj6" fmla="val 11825"/>
            </a:avLst>
          </a:prstGeom>
          <a:solidFill>
            <a:srgbClr val="F3FCFC"/>
          </a:solidFill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en-US" sz="2400" dirty="0">
                <a:ea typeface="ＭＳ Ｐゴシック" charset="-128"/>
              </a:rPr>
              <a:t>1) Alice uses user agent to compose message </a:t>
            </a:r>
            <a:r>
              <a:rPr lang="en-US" altLang="ja-JP" sz="2400" dirty="0"/>
              <a:t>to </a:t>
            </a:r>
            <a:r>
              <a:rPr lang="en-US" altLang="ja-JP" sz="2400" i="1" dirty="0" err="1">
                <a:latin typeface="Courier New" charset="0"/>
                <a:ea typeface="Courier New" charset="0"/>
                <a:cs typeface="Courier New" charset="0"/>
              </a:rPr>
              <a:t>computer@darshan.ac.in</a:t>
            </a:r>
            <a:endParaRPr lang="en-US" altLang="ja-JP" sz="2400" i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9" name="Line Callout 2 8"/>
          <p:cNvSpPr/>
          <p:nvPr/>
        </p:nvSpPr>
        <p:spPr>
          <a:xfrm>
            <a:off x="2587086" y="3800508"/>
            <a:ext cx="6785514" cy="1609693"/>
          </a:xfrm>
          <a:prstGeom prst="borderCallout2">
            <a:avLst>
              <a:gd name="adj1" fmla="val 1439"/>
              <a:gd name="adj2" fmla="val 174"/>
              <a:gd name="adj3" fmla="val -38847"/>
              <a:gd name="adj4" fmla="val 28530"/>
              <a:gd name="adj5" fmla="val -118610"/>
              <a:gd name="adj6" fmla="val 28416"/>
            </a:avLst>
          </a:prstGeom>
          <a:solidFill>
            <a:srgbClr val="F3FCFC"/>
          </a:solidFill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en-US" sz="2400" dirty="0">
                <a:ea typeface="ＭＳ Ｐゴシック" charset="-128"/>
              </a:rPr>
              <a:t>2) Alice</a:t>
            </a:r>
            <a:r>
              <a:rPr lang="en-US" altLang="en-US" sz="2400" dirty="0"/>
              <a:t>’</a:t>
            </a:r>
            <a:r>
              <a:rPr lang="en-US" altLang="ja-JP" sz="2400" dirty="0"/>
              <a:t>s user agent sends message to her mail server; message placed in message queue.</a:t>
            </a:r>
          </a:p>
        </p:txBody>
      </p:sp>
      <p:sp>
        <p:nvSpPr>
          <p:cNvPr id="13" name="Line Callout 2 12"/>
          <p:cNvSpPr/>
          <p:nvPr/>
        </p:nvSpPr>
        <p:spPr>
          <a:xfrm>
            <a:off x="2743200" y="3810001"/>
            <a:ext cx="6785514" cy="1609693"/>
          </a:xfrm>
          <a:prstGeom prst="borderCallout2">
            <a:avLst>
              <a:gd name="adj1" fmla="val 1439"/>
              <a:gd name="adj2" fmla="val 174"/>
              <a:gd name="adj3" fmla="val -65853"/>
              <a:gd name="adj4" fmla="val 28309"/>
              <a:gd name="adj5" fmla="val -127922"/>
              <a:gd name="adj6" fmla="val 37473"/>
            </a:avLst>
          </a:prstGeom>
          <a:solidFill>
            <a:srgbClr val="F3FCFC"/>
          </a:solidFill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en-US" sz="2400">
                <a:ea typeface="ＭＳ Ｐゴシック" charset="-128"/>
              </a:rPr>
              <a:t>3) Client side of SMTP opens TCP connection with Bob</a:t>
            </a:r>
            <a:r>
              <a:rPr lang="en-US" altLang="en-US" sz="2400"/>
              <a:t>’</a:t>
            </a:r>
            <a:r>
              <a:rPr lang="en-US" altLang="ja-JP" sz="2400"/>
              <a:t>s mail server</a:t>
            </a:r>
            <a:endParaRPr lang="en-US" altLang="en-US" sz="2400">
              <a:ea typeface="ＭＳ Ｐゴシック" charset="-128"/>
            </a:endParaRPr>
          </a:p>
        </p:txBody>
      </p:sp>
      <p:sp>
        <p:nvSpPr>
          <p:cNvPr id="14" name="Line Callout 2 13"/>
          <p:cNvSpPr/>
          <p:nvPr/>
        </p:nvSpPr>
        <p:spPr>
          <a:xfrm>
            <a:off x="2895600" y="3810001"/>
            <a:ext cx="6785514" cy="1609693"/>
          </a:xfrm>
          <a:prstGeom prst="borderCallout2">
            <a:avLst>
              <a:gd name="adj1" fmla="val 1439"/>
              <a:gd name="adj2" fmla="val 174"/>
              <a:gd name="adj3" fmla="val -58403"/>
              <a:gd name="adj4" fmla="val 48412"/>
              <a:gd name="adj5" fmla="val -118610"/>
              <a:gd name="adj6" fmla="val 48077"/>
            </a:avLst>
          </a:prstGeom>
          <a:solidFill>
            <a:srgbClr val="F3FCFC"/>
          </a:solidFill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buNone/>
            </a:pPr>
            <a:r>
              <a:rPr lang="en-US" altLang="en-US" sz="2400" dirty="0">
                <a:latin typeface="Gill Sans MT" charset="0"/>
                <a:ea typeface="ＭＳ Ｐゴシック" charset="-128"/>
              </a:rPr>
              <a:t>4)</a:t>
            </a:r>
            <a:r>
              <a:rPr lang="en-US" altLang="en-US" sz="2400" dirty="0">
                <a:ea typeface="ＭＳ Ｐゴシック" charset="-128"/>
              </a:rPr>
              <a:t> SMTP client sends Alice</a:t>
            </a:r>
            <a:r>
              <a:rPr lang="en-US" altLang="en-US" sz="2400" dirty="0"/>
              <a:t>’</a:t>
            </a:r>
            <a:r>
              <a:rPr lang="en-US" altLang="ja-JP" sz="2400" dirty="0"/>
              <a:t>s message over the TCP connection</a:t>
            </a:r>
          </a:p>
        </p:txBody>
      </p:sp>
      <p:sp>
        <p:nvSpPr>
          <p:cNvPr id="15" name="Line Callout 2 14"/>
          <p:cNvSpPr/>
          <p:nvPr/>
        </p:nvSpPr>
        <p:spPr>
          <a:xfrm>
            <a:off x="3048000" y="3810001"/>
            <a:ext cx="6785514" cy="1609693"/>
          </a:xfrm>
          <a:prstGeom prst="borderCallout2">
            <a:avLst>
              <a:gd name="adj1" fmla="val 1439"/>
              <a:gd name="adj2" fmla="val 174"/>
              <a:gd name="adj3" fmla="val -37916"/>
              <a:gd name="adj4" fmla="val 57028"/>
              <a:gd name="adj5" fmla="val -102779"/>
              <a:gd name="adj6" fmla="val 56914"/>
            </a:avLst>
          </a:prstGeom>
          <a:solidFill>
            <a:srgbClr val="F3FCFC"/>
          </a:solidFill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en-US" sz="2400" dirty="0">
                <a:ea typeface="ＭＳ Ｐゴシック" charset="-128"/>
              </a:rPr>
              <a:t>5) Bob</a:t>
            </a:r>
            <a:r>
              <a:rPr lang="en-US" altLang="en-US" sz="2400" dirty="0"/>
              <a:t>’</a:t>
            </a:r>
            <a:r>
              <a:rPr lang="en-US" altLang="ja-JP" sz="2400" dirty="0"/>
              <a:t>s mail server places the message in Bob’s mailbox</a:t>
            </a:r>
          </a:p>
        </p:txBody>
      </p:sp>
      <p:sp>
        <p:nvSpPr>
          <p:cNvPr id="16" name="Line Callout 2 15"/>
          <p:cNvSpPr/>
          <p:nvPr/>
        </p:nvSpPr>
        <p:spPr>
          <a:xfrm>
            <a:off x="3196686" y="3810001"/>
            <a:ext cx="6785514" cy="1609693"/>
          </a:xfrm>
          <a:prstGeom prst="borderCallout2">
            <a:avLst>
              <a:gd name="adj1" fmla="val 1439"/>
              <a:gd name="adj2" fmla="val 174"/>
              <a:gd name="adj3" fmla="val -40709"/>
              <a:gd name="adj4" fmla="val 69841"/>
              <a:gd name="adj5" fmla="val -120472"/>
              <a:gd name="adj6" fmla="val 69506"/>
            </a:avLst>
          </a:prstGeom>
          <a:solidFill>
            <a:srgbClr val="F3FCFC"/>
          </a:solidFill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en-US" sz="2400" dirty="0">
                <a:ea typeface="ＭＳ Ｐゴシック" charset="-128"/>
              </a:rPr>
              <a:t>6) Bob invokes his user agent to read message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404082" y="3389520"/>
            <a:ext cx="4303200" cy="34289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14000"/>
              </a:lnSpc>
              <a:spcBef>
                <a:spcPct val="20000"/>
              </a:spcBef>
              <a:buClrTx/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  <a:lvl2pPr marL="742950" indent="-285750" algn="l" defTabSz="914400" rtl="0" eaLnBrk="1" latinLnBrk="0" hangingPunct="1">
              <a:lnSpc>
                <a:spcPct val="114000"/>
              </a:lnSpc>
              <a:spcBef>
                <a:spcPct val="20000"/>
              </a:spcBef>
              <a:buClrTx/>
              <a:buFont typeface="ZapfDingbatsITC" charset="0"/>
              <a:buChar char="✔"/>
              <a:defRPr sz="2000" kern="1200">
                <a:solidFill>
                  <a:schemeClr val="tx1"/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 algn="l" defTabSz="914400" rtl="0" eaLnBrk="1" latinLnBrk="0" hangingPunct="1">
              <a:lnSpc>
                <a:spcPct val="114000"/>
              </a:lnSpc>
              <a:spcBef>
                <a:spcPct val="20000"/>
              </a:spcBef>
              <a:buClrTx/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 algn="l" defTabSz="914400" rtl="0" eaLnBrk="1" latinLnBrk="0" hangingPunct="1">
              <a:lnSpc>
                <a:spcPct val="114000"/>
              </a:lnSpc>
              <a:spcBef>
                <a:spcPct val="20000"/>
              </a:spcBef>
              <a:buClrTx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 algn="l" defTabSz="914400" rtl="0" eaLnBrk="1" latinLnBrk="0" hangingPunct="1">
              <a:lnSpc>
                <a:spcPct val="114000"/>
              </a:lnSpc>
              <a:spcBef>
                <a:spcPct val="20000"/>
              </a:spcBef>
              <a:buClrTx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altLang="en-US" sz="2000" dirty="0">
                <a:ea typeface="ＭＳ Ｐゴシック" charset="-128"/>
              </a:rPr>
              <a:t>Alice uses user agent to compose message </a:t>
            </a:r>
            <a:r>
              <a:rPr lang="en-US" altLang="ja-JP" sz="2000" dirty="0"/>
              <a:t>to </a:t>
            </a:r>
            <a:r>
              <a:rPr lang="en-US" altLang="ja-JP" sz="2000" i="1" dirty="0" err="1">
                <a:latin typeface="Courier New" charset="0"/>
                <a:ea typeface="Courier New" charset="0"/>
                <a:cs typeface="Courier New" charset="0"/>
                <a:hlinkClick r:id="rId3"/>
              </a:rPr>
              <a:t>computer@darshan.ac.in</a:t>
            </a:r>
            <a:endParaRPr lang="en-US" altLang="ja-JP" sz="2000" i="1" dirty="0">
              <a:latin typeface="Courier New" charset="0"/>
              <a:ea typeface="Courier New" charset="0"/>
              <a:cs typeface="Courier New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altLang="en-US" sz="2000" dirty="0">
                <a:ea typeface="ＭＳ Ｐゴシック" charset="-128"/>
              </a:rPr>
              <a:t>Alice</a:t>
            </a:r>
            <a:r>
              <a:rPr lang="en-US" altLang="en-US" sz="2000" dirty="0"/>
              <a:t>’</a:t>
            </a:r>
            <a:r>
              <a:rPr lang="en-US" altLang="ja-JP" sz="2000" dirty="0"/>
              <a:t>s user agent sends message to her mail server; message placed in message queue.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altLang="en-US" sz="2000" dirty="0">
                <a:ea typeface="ＭＳ Ｐゴシック" charset="-128"/>
              </a:rPr>
              <a:t>Client side of SMTP opens TCP connection with Bob</a:t>
            </a:r>
            <a:r>
              <a:rPr lang="en-US" altLang="en-US" sz="2000" dirty="0"/>
              <a:t>’</a:t>
            </a:r>
            <a:r>
              <a:rPr lang="en-US" altLang="ja-JP" sz="2000" dirty="0"/>
              <a:t>s mail server</a:t>
            </a:r>
            <a:r>
              <a:rPr lang="en-US" altLang="ja-JP" sz="2200" dirty="0">
                <a:latin typeface="+mn-lt"/>
              </a:rPr>
              <a:t>.</a:t>
            </a:r>
            <a:endParaRPr lang="en-US" altLang="en-US" sz="2200" dirty="0">
              <a:latin typeface="+mn-lt"/>
              <a:ea typeface="ＭＳ Ｐゴシック" charset="-128"/>
            </a:endParaRPr>
          </a:p>
        </p:txBody>
      </p:sp>
      <p:sp>
        <p:nvSpPr>
          <p:cNvPr id="18" name="Content Placeholder 3"/>
          <p:cNvSpPr txBox="1">
            <a:spLocks/>
          </p:cNvSpPr>
          <p:nvPr/>
        </p:nvSpPr>
        <p:spPr>
          <a:xfrm>
            <a:off x="7678200" y="3443457"/>
            <a:ext cx="4303200" cy="297180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altLang="en-US" sz="2200" dirty="0">
                <a:ea typeface="ＭＳ Ｐゴシック" charset="-128"/>
              </a:rPr>
              <a:t>4. SMTP client sends Alice</a:t>
            </a:r>
            <a:r>
              <a:rPr lang="en-US" altLang="en-US" sz="2200" dirty="0"/>
              <a:t>’</a:t>
            </a:r>
            <a:r>
              <a:rPr lang="en-US" altLang="ja-JP" sz="2200" dirty="0"/>
              <a:t>s message over the TCP connection.</a:t>
            </a:r>
          </a:p>
          <a:p>
            <a:pPr algn="just">
              <a:buFont typeface="Arial" pitchFamily="34" charset="0"/>
              <a:buNone/>
            </a:pPr>
            <a:r>
              <a:rPr lang="en-US" altLang="en-US" sz="2200" dirty="0">
                <a:ea typeface="ＭＳ Ｐゴシック" charset="-128"/>
              </a:rPr>
              <a:t>5. Bob</a:t>
            </a:r>
            <a:r>
              <a:rPr lang="en-US" altLang="en-US" sz="2200" dirty="0"/>
              <a:t>’</a:t>
            </a:r>
            <a:r>
              <a:rPr lang="en-US" altLang="ja-JP" sz="2200" dirty="0"/>
              <a:t>s mail server places the message in Bob’s mailbox.</a:t>
            </a:r>
          </a:p>
          <a:p>
            <a:pPr algn="just">
              <a:buFont typeface="Arial" pitchFamily="34" charset="0"/>
              <a:buNone/>
            </a:pPr>
            <a:r>
              <a:rPr lang="en-US" altLang="en-US" sz="2200" dirty="0">
                <a:ea typeface="ＭＳ Ｐゴシック" charset="-128"/>
              </a:rPr>
              <a:t>6. Bob invokes his user agent to read message.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564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</p:spPr>
        <p:txBody>
          <a:bodyPr>
            <a:noAutofit/>
          </a:bodyPr>
          <a:lstStyle/>
          <a:p>
            <a:r>
              <a:rPr lang="en-IN" dirty="0"/>
              <a:t>Mail Access Protocols (POP3 and IMAP)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POP3</a:t>
            </a:r>
          </a:p>
          <a:p>
            <a:pPr lvl="1"/>
            <a:r>
              <a:rPr lang="en-US" dirty="0"/>
              <a:t>Post Office Protocol – Version 3</a:t>
            </a:r>
          </a:p>
          <a:p>
            <a:r>
              <a:rPr lang="en-US" dirty="0"/>
              <a:t>IMAP</a:t>
            </a:r>
          </a:p>
          <a:p>
            <a:pPr lvl="1"/>
            <a:r>
              <a:rPr lang="en-US" dirty="0"/>
              <a:t>Internet Mail Access Protocol</a:t>
            </a:r>
          </a:p>
          <a:p>
            <a:r>
              <a:rPr lang="en-US" dirty="0"/>
              <a:t>A mail access protocol, such as POP3, is used to transfer mail from the recipient’s mail server to the recipient’s user agent.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26" name="Picture 1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850" y="990600"/>
            <a:ext cx="82423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466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xmlns="" id="{D9EBF344-4A7B-4C4A-AF6D-6441BD040AB3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1191446" y="0"/>
            <a:ext cx="0" cy="6829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CA925EF2-D58F-4AC0-ACED-F747CC08D69F}"/>
              </a:ext>
            </a:extLst>
          </p:cNvPr>
          <p:cNvCxnSpPr>
            <a:cxnSpLocks/>
          </p:cNvCxnSpPr>
          <p:nvPr/>
        </p:nvCxnSpPr>
        <p:spPr>
          <a:xfrm>
            <a:off x="1191446" y="5063613"/>
            <a:ext cx="0" cy="179438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xmlns="" id="{4BD1E24D-7739-4C4F-8234-2614FB54ADBC}"/>
              </a:ext>
            </a:extLst>
          </p:cNvPr>
          <p:cNvSpPr/>
          <p:nvPr/>
        </p:nvSpPr>
        <p:spPr>
          <a:xfrm>
            <a:off x="954165" y="682906"/>
            <a:ext cx="474562" cy="474562"/>
          </a:xfrm>
          <a:prstGeom prst="ellips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ym typeface="Wingdings 2" panose="05020102010507070707" pitchFamily="18" charset="2"/>
              </a:rPr>
              <a:t>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0F422F9-3B3A-4A97-ADB3-F83B13E11C16}"/>
              </a:ext>
            </a:extLst>
          </p:cNvPr>
          <p:cNvSpPr txBox="1"/>
          <p:nvPr/>
        </p:nvSpPr>
        <p:spPr>
          <a:xfrm>
            <a:off x="1527893" y="720132"/>
            <a:ext cx="11753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Looping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F34260FD-CAA3-43A0-977C-7E4B57013872}"/>
              </a:ext>
            </a:extLst>
          </p:cNvPr>
          <p:cNvCxnSpPr>
            <a:cxnSpLocks/>
          </p:cNvCxnSpPr>
          <p:nvPr/>
        </p:nvCxnSpPr>
        <p:spPr>
          <a:xfrm>
            <a:off x="1191446" y="1157468"/>
            <a:ext cx="0" cy="397907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DA2F9A4-6988-4274-8384-12496EC9D59D}"/>
              </a:ext>
            </a:extLst>
          </p:cNvPr>
          <p:cNvSpPr txBox="1"/>
          <p:nvPr/>
        </p:nvSpPr>
        <p:spPr>
          <a:xfrm>
            <a:off x="1458962" y="731706"/>
            <a:ext cx="77724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Outline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Principles of Computer Applications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Web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HTTP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E-mail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DNS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Socket programming with TCP and UDP</a:t>
            </a:r>
          </a:p>
        </p:txBody>
      </p:sp>
    </p:spTree>
    <p:extLst>
      <p:ext uri="{BB962C8B-B14F-4D97-AF65-F5344CB8AC3E}">
        <p14:creationId xmlns:p14="http://schemas.microsoft.com/office/powerpoint/2010/main" val="98909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</p:spPr>
        <p:txBody>
          <a:bodyPr/>
          <a:lstStyle/>
          <a:p>
            <a:r>
              <a:rPr lang="en-US" dirty="0"/>
              <a:t>POP3 – Post Office Version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rmAutofit/>
          </a:bodyPr>
          <a:lstStyle/>
          <a:p>
            <a:pPr lvl="0"/>
            <a:r>
              <a:rPr lang="en-IN" dirty="0"/>
              <a:t>POP3 is an extremely simple mail access protocol.</a:t>
            </a:r>
            <a:endParaRPr lang="en-US" dirty="0"/>
          </a:p>
          <a:p>
            <a:pPr lvl="0"/>
            <a:r>
              <a:rPr lang="en-IN" dirty="0"/>
              <a:t>With the TCP connection established, POP3 progresses through three phases: </a:t>
            </a:r>
            <a:r>
              <a:rPr lang="en-IN" dirty="0">
                <a:solidFill>
                  <a:schemeClr val="accent6"/>
                </a:solidFill>
              </a:rPr>
              <a:t>authorization</a:t>
            </a:r>
            <a:r>
              <a:rPr lang="en-IN" dirty="0"/>
              <a:t>, </a:t>
            </a:r>
            <a:r>
              <a:rPr lang="en-IN" dirty="0">
                <a:solidFill>
                  <a:schemeClr val="accent6"/>
                </a:solidFill>
              </a:rPr>
              <a:t>transaction and update</a:t>
            </a:r>
            <a:r>
              <a:rPr lang="en-IN" dirty="0"/>
              <a:t>.</a:t>
            </a:r>
            <a:endParaRPr lang="en-US" dirty="0"/>
          </a:p>
          <a:p>
            <a:pPr lvl="0"/>
            <a:r>
              <a:rPr lang="en-IN" dirty="0"/>
              <a:t>In </a:t>
            </a:r>
            <a:r>
              <a:rPr lang="en-IN" dirty="0">
                <a:solidFill>
                  <a:schemeClr val="accent6"/>
                </a:solidFill>
              </a:rPr>
              <a:t>authorization</a:t>
            </a:r>
            <a:r>
              <a:rPr lang="en-IN" dirty="0"/>
              <a:t>, the user agent sends a username and a password to authenticate the user. </a:t>
            </a:r>
            <a:endParaRPr lang="en-US" dirty="0"/>
          </a:p>
          <a:p>
            <a:pPr lvl="0"/>
            <a:r>
              <a:rPr lang="en-US" dirty="0"/>
              <a:t>I</a:t>
            </a:r>
            <a:r>
              <a:rPr lang="en-IN" dirty="0"/>
              <a:t>n </a:t>
            </a:r>
            <a:r>
              <a:rPr lang="en-IN" dirty="0">
                <a:solidFill>
                  <a:schemeClr val="accent6"/>
                </a:solidFill>
              </a:rPr>
              <a:t>transaction</a:t>
            </a:r>
            <a:r>
              <a:rPr lang="en-IN" dirty="0"/>
              <a:t>, the user agent retrieves messages, mark messages for deletion, remove deletion marks and obtain mail statistics. </a:t>
            </a:r>
            <a:endParaRPr lang="en-US" dirty="0"/>
          </a:p>
          <a:p>
            <a:pPr lvl="0"/>
            <a:r>
              <a:rPr lang="en-IN" dirty="0"/>
              <a:t>In </a:t>
            </a:r>
            <a:r>
              <a:rPr lang="en-IN" dirty="0">
                <a:solidFill>
                  <a:schemeClr val="accent6"/>
                </a:solidFill>
              </a:rPr>
              <a:t>update</a:t>
            </a:r>
            <a:r>
              <a:rPr lang="en-IN" dirty="0"/>
              <a:t>, after the quit command by client, ending the POP3 session; the mail server deletes marked messages.</a:t>
            </a:r>
          </a:p>
          <a:p>
            <a:pPr lvl="0"/>
            <a:r>
              <a:rPr lang="en-IN" dirty="0"/>
              <a:t>POP3 is designed to delete mail on the server as soon as the user has downloaded it. 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1FA9191A-E5DE-7A48-89BA-D22DD234BC9A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1179" y="4601917"/>
            <a:ext cx="1648227" cy="164822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06B8D96-0CA7-1242-9D51-E55CB14AC19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48647" y="4452068"/>
            <a:ext cx="1947924" cy="19479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29B091C2-0574-5D44-A38B-1F4933B65CAD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9156" y="4700194"/>
            <a:ext cx="1561237" cy="15612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F6C60BF1-86A8-0E42-8226-1863408840E1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86667" y="4701971"/>
            <a:ext cx="1477824" cy="14778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E4919EEB-B9FC-0543-B5DE-95633F13634C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30765" y="4856683"/>
            <a:ext cx="1168400" cy="11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941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11200"/>
          </a:xfrm>
        </p:spPr>
        <p:txBody>
          <a:bodyPr>
            <a:noAutofit/>
          </a:bodyPr>
          <a:lstStyle/>
          <a:p>
            <a:pPr lvl="1" algn="l" rtl="0">
              <a:lnSpc>
                <a:spcPct val="90000"/>
              </a:lnSpc>
              <a:spcBef>
                <a:spcPct val="0"/>
              </a:spcBef>
            </a:pPr>
            <a:r>
              <a:rPr lang="en-US" sz="3400" b="1" kern="1200" dirty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  <a:ea typeface="+mj-ea"/>
                <a:cs typeface="+mj-cs"/>
              </a:rPr>
              <a:t>IMAP - Internet Mail Access Protocol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Autofit/>
          </a:bodyPr>
          <a:lstStyle/>
          <a:p>
            <a:r>
              <a:rPr lang="en-US" altLang="en-US" dirty="0"/>
              <a:t>To keeps all messages in </a:t>
            </a:r>
            <a:r>
              <a:rPr lang="en-US" altLang="en-US" dirty="0">
                <a:solidFill>
                  <a:schemeClr val="accent6"/>
                </a:solidFill>
              </a:rPr>
              <a:t>one place</a:t>
            </a:r>
            <a:r>
              <a:rPr lang="en-US" altLang="en-US" dirty="0"/>
              <a:t>: at server</a:t>
            </a:r>
          </a:p>
          <a:p>
            <a:r>
              <a:rPr lang="en-IN" dirty="0"/>
              <a:t>The recipient can then move and organize the message into a new, user-created folder, read the message, delete the message, move messages from one folder to another and so on. </a:t>
            </a:r>
            <a:endParaRPr lang="en-US" dirty="0"/>
          </a:p>
          <a:p>
            <a:pPr lvl="0"/>
            <a:r>
              <a:rPr lang="en-IN" dirty="0"/>
              <a:t>To allow users to search remote folders for messages matching specific criteria. </a:t>
            </a:r>
            <a:endParaRPr lang="en-US" dirty="0"/>
          </a:p>
          <a:p>
            <a:pPr lvl="0"/>
            <a:r>
              <a:rPr lang="en-IN" dirty="0"/>
              <a:t>Also permit a user agent to obtain components of messages, When </a:t>
            </a:r>
            <a:r>
              <a:rPr lang="en-IN" dirty="0">
                <a:solidFill>
                  <a:schemeClr val="accent6"/>
                </a:solidFill>
              </a:rPr>
              <a:t>low-bandwidth connection </a:t>
            </a:r>
            <a:r>
              <a:rPr lang="en-IN" dirty="0"/>
              <a:t>between the user agent and its mail server. </a:t>
            </a:r>
            <a:endParaRPr lang="en-US" dirty="0"/>
          </a:p>
          <a:p>
            <a:pPr lvl="0"/>
            <a:r>
              <a:rPr lang="en-IN" dirty="0"/>
              <a:t>In this case, user not to download all the messages in its mailbox, particularly avoiding long messages like an audio or video clip.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192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FED55DC4-005E-5C47-B550-41A57A22F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DNS - Domain Name System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4D380887-C542-1847-B78A-D1F475042F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8044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</p:spPr>
        <p:txBody>
          <a:bodyPr>
            <a:normAutofit/>
          </a:bodyPr>
          <a:lstStyle/>
          <a:p>
            <a:r>
              <a:rPr lang="en-IN" dirty="0"/>
              <a:t>DNS - Domain Name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rmAutofit/>
          </a:bodyPr>
          <a:lstStyle/>
          <a:p>
            <a:pPr lvl="0"/>
            <a:endParaRPr lang="en-IN" dirty="0"/>
          </a:p>
          <a:p>
            <a:pPr lvl="0"/>
            <a:endParaRPr lang="en-IN" dirty="0"/>
          </a:p>
          <a:p>
            <a:pPr lvl="0"/>
            <a:endParaRPr lang="en-IN" dirty="0"/>
          </a:p>
          <a:p>
            <a:endParaRPr lang="en-IN" dirty="0"/>
          </a:p>
          <a:p>
            <a:endParaRPr lang="en-IN" dirty="0"/>
          </a:p>
          <a:p>
            <a:pPr lvl="0"/>
            <a:r>
              <a:rPr lang="en-IN" dirty="0"/>
              <a:t>It is an internet service that translates </a:t>
            </a:r>
            <a:r>
              <a:rPr lang="en-IN" dirty="0">
                <a:solidFill>
                  <a:schemeClr val="accent6"/>
                </a:solidFill>
              </a:rPr>
              <a:t>domain names into IP addresses</a:t>
            </a:r>
            <a:r>
              <a:rPr lang="en-IN" dirty="0"/>
              <a:t>. </a:t>
            </a:r>
          </a:p>
          <a:p>
            <a:r>
              <a:rPr lang="en-IN" altLang="en-US" dirty="0"/>
              <a:t>I</a:t>
            </a:r>
            <a:r>
              <a:rPr lang="en-US" altLang="en-US" dirty="0"/>
              <a:t>t is application-layer protocol. </a:t>
            </a:r>
            <a:r>
              <a:rPr lang="en-IN" dirty="0"/>
              <a:t>DNS service must translate the domain name into the corresponding IP address</a:t>
            </a:r>
            <a:r>
              <a:rPr lang="en-US" dirty="0"/>
              <a:t>.</a:t>
            </a:r>
          </a:p>
          <a:p>
            <a:pPr lvl="0"/>
            <a:r>
              <a:rPr lang="en-IN" dirty="0"/>
              <a:t>In DNS system, If one DNS server doesn't know how to translate a particular domain name, it asks another one, and so on, until the correct IP address is returned.</a:t>
            </a:r>
          </a:p>
          <a:p>
            <a:pPr lvl="0"/>
            <a:endParaRPr lang="en-US" dirty="0"/>
          </a:p>
          <a:p>
            <a:pPr lvl="0"/>
            <a:endParaRPr lang="en-IN" dirty="0"/>
          </a:p>
          <a:p>
            <a:pPr lvl="0"/>
            <a:endParaRPr lang="en-IN" dirty="0"/>
          </a:p>
          <a:p>
            <a:pPr lvl="0"/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62200" y="990600"/>
            <a:ext cx="7254240" cy="18288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4594860" y="1828800"/>
            <a:ext cx="99060" cy="76200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 flipV="1">
            <a:off x="6827520" y="1842016"/>
            <a:ext cx="244186" cy="73556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204586" y="2590801"/>
            <a:ext cx="2847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Alphabetic name remember by human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686550" y="2634733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IP Address</a:t>
            </a:r>
          </a:p>
        </p:txBody>
      </p:sp>
    </p:spTree>
    <p:extLst>
      <p:ext uri="{BB962C8B-B14F-4D97-AF65-F5344CB8AC3E}">
        <p14:creationId xmlns:p14="http://schemas.microsoft.com/office/powerpoint/2010/main" val="1846684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</p:spPr>
        <p:txBody>
          <a:bodyPr>
            <a:normAutofit/>
          </a:bodyPr>
          <a:lstStyle/>
          <a:p>
            <a:r>
              <a:rPr lang="en-US" altLang="en-US" dirty="0"/>
              <a:t>DNS -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rmAutofit/>
          </a:bodyPr>
          <a:lstStyle/>
          <a:p>
            <a:pPr lvl="0"/>
            <a:endParaRPr lang="en-IN" dirty="0"/>
          </a:p>
          <a:p>
            <a:pPr lvl="0"/>
            <a:endParaRPr lang="en-IN" dirty="0"/>
          </a:p>
          <a:p>
            <a:pPr lvl="0"/>
            <a:endParaRPr lang="en-IN" dirty="0"/>
          </a:p>
          <a:p>
            <a:pPr lvl="0"/>
            <a:endParaRPr lang="en-IN" dirty="0"/>
          </a:p>
          <a:p>
            <a:pPr lvl="0"/>
            <a:endParaRPr lang="en-IN" dirty="0"/>
          </a:p>
          <a:p>
            <a:pPr lvl="0"/>
            <a:r>
              <a:rPr lang="en-IN" dirty="0"/>
              <a:t>DNS client wants to determine the IP address for the hostname </a:t>
            </a:r>
            <a:r>
              <a:rPr lang="en-IN" dirty="0" err="1"/>
              <a:t>www.amazon.com</a:t>
            </a:r>
            <a:endParaRPr lang="en-US" dirty="0"/>
          </a:p>
          <a:p>
            <a:pPr lvl="0"/>
            <a:r>
              <a:rPr lang="en-IN" dirty="0"/>
              <a:t>The client first contacts one of the root servers, which returns IP addresses for TLD servers - top-level domain .com.</a:t>
            </a:r>
            <a:endParaRPr lang="en-US" dirty="0"/>
          </a:p>
          <a:p>
            <a:pPr lvl="0"/>
            <a:r>
              <a:rPr lang="en-IN" dirty="0"/>
              <a:t>Then contacts TLD servers, which returns the IP address of an </a:t>
            </a:r>
            <a:r>
              <a:rPr lang="en-IN" dirty="0">
                <a:solidFill>
                  <a:schemeClr val="accent6"/>
                </a:solidFill>
              </a:rPr>
              <a:t>authoritative server </a:t>
            </a:r>
            <a:r>
              <a:rPr lang="en-IN" dirty="0"/>
              <a:t>for </a:t>
            </a:r>
            <a:r>
              <a:rPr lang="en-IN" dirty="0" err="1"/>
              <a:t>www.amazon.com</a:t>
            </a:r>
            <a:endParaRPr lang="en-US" dirty="0"/>
          </a:p>
          <a:p>
            <a:pPr lvl="0"/>
            <a:r>
              <a:rPr lang="en-IN" dirty="0"/>
              <a:t>Finally, contacts one of the authoritative servers for </a:t>
            </a:r>
            <a:r>
              <a:rPr lang="en-IN" dirty="0" err="1"/>
              <a:t>www.amazon.com</a:t>
            </a:r>
            <a:r>
              <a:rPr lang="en-IN" dirty="0"/>
              <a:t>, which returns the IP address for the hostname </a:t>
            </a:r>
            <a:r>
              <a:rPr lang="en-IN" dirty="0" err="1"/>
              <a:t>www.amazon.com</a:t>
            </a:r>
            <a:r>
              <a:rPr lang="en-IN" dirty="0"/>
              <a:t>.</a:t>
            </a:r>
            <a:endParaRPr lang="en-US" dirty="0"/>
          </a:p>
          <a:p>
            <a:endParaRPr lang="en-US" dirty="0"/>
          </a:p>
        </p:txBody>
      </p:sp>
      <p:pic>
        <p:nvPicPr>
          <p:cNvPr id="4" name="Content Placeholder 3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29001" y="953038"/>
            <a:ext cx="5000625" cy="19526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19939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</p:spPr>
        <p:txBody>
          <a:bodyPr>
            <a:normAutofit/>
          </a:bodyPr>
          <a:lstStyle/>
          <a:p>
            <a:r>
              <a:rPr lang="en-US" altLang="en-US" dirty="0"/>
              <a:t>DNS: A distributed - hierarchical database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xmlns="" id="{B55E0B44-92B9-7B46-AB6A-5362B38FC8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/>
          <a:lstStyle/>
          <a:p>
            <a:r>
              <a:rPr lang="en-US" dirty="0"/>
              <a:t>Root DNS Servers – </a:t>
            </a:r>
            <a:r>
              <a:rPr lang="en-US" dirty="0">
                <a:solidFill>
                  <a:schemeClr val="accent6"/>
                </a:solidFill>
              </a:rPr>
              <a:t>Total 13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29252481-942F-7340-AA70-DC0BAF9D6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524000"/>
            <a:ext cx="7594884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981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</p:spPr>
        <p:txBody>
          <a:bodyPr/>
          <a:lstStyle/>
          <a:p>
            <a:r>
              <a:rPr lang="en-US" dirty="0"/>
              <a:t>DNS – </a:t>
            </a:r>
            <a:r>
              <a:rPr lang="en-US" dirty="0" err="1"/>
              <a:t>Cont</a:t>
            </a:r>
            <a:r>
              <a:rPr lang="is-IS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rmAutofit/>
          </a:bodyPr>
          <a:lstStyle/>
          <a:p>
            <a:r>
              <a:rPr lang="en-US" altLang="en-US" dirty="0">
                <a:solidFill>
                  <a:schemeClr val="accent6"/>
                </a:solidFill>
              </a:rPr>
              <a:t>Top-level domain (TLD) servers:</a:t>
            </a:r>
          </a:p>
          <a:p>
            <a:pPr lvl="1"/>
            <a:r>
              <a:rPr lang="en-US" altLang="en-US" dirty="0"/>
              <a:t>It is responsible for com, org, net, </a:t>
            </a:r>
            <a:r>
              <a:rPr lang="en-US" altLang="en-US" dirty="0" err="1"/>
              <a:t>edu</a:t>
            </a:r>
            <a:r>
              <a:rPr lang="en-US" altLang="en-US" dirty="0"/>
              <a:t>, aero, jobs, museums, and all top-level country domains, e.g.: </a:t>
            </a:r>
            <a:r>
              <a:rPr lang="en-US" altLang="en-US" dirty="0" err="1"/>
              <a:t>uk</a:t>
            </a:r>
            <a:r>
              <a:rPr lang="en-US" altLang="en-US" dirty="0"/>
              <a:t>, </a:t>
            </a:r>
            <a:r>
              <a:rPr lang="en-US" altLang="en-US" dirty="0" err="1"/>
              <a:t>fr</a:t>
            </a:r>
            <a:r>
              <a:rPr lang="en-US" altLang="en-US" dirty="0"/>
              <a:t>, ca, </a:t>
            </a:r>
            <a:r>
              <a:rPr lang="en-US" altLang="en-US" dirty="0" err="1"/>
              <a:t>jp</a:t>
            </a:r>
            <a:endParaRPr lang="en-US" altLang="en-US" dirty="0"/>
          </a:p>
          <a:p>
            <a:pPr lvl="1"/>
            <a:r>
              <a:rPr lang="en-US" altLang="en-US" dirty="0"/>
              <a:t>Network Solutions maintains servers for .com TLD</a:t>
            </a:r>
          </a:p>
          <a:p>
            <a:pPr lvl="1"/>
            <a:r>
              <a:rPr lang="en-US" altLang="en-US" dirty="0"/>
              <a:t>Education for .</a:t>
            </a:r>
            <a:r>
              <a:rPr lang="en-US" altLang="en-US" dirty="0" err="1"/>
              <a:t>edu</a:t>
            </a:r>
            <a:r>
              <a:rPr lang="en-US" altLang="en-US" dirty="0"/>
              <a:t> TLD</a:t>
            </a:r>
          </a:p>
          <a:p>
            <a:r>
              <a:rPr lang="en-US" altLang="en-US" dirty="0">
                <a:solidFill>
                  <a:schemeClr val="accent6"/>
                </a:solidFill>
              </a:rPr>
              <a:t>Authoritative DNS servers: </a:t>
            </a:r>
          </a:p>
          <a:p>
            <a:pPr lvl="1"/>
            <a:r>
              <a:rPr lang="en-US" altLang="en-US" dirty="0"/>
              <a:t>To organization’</a:t>
            </a:r>
            <a:r>
              <a:rPr lang="en-US" altLang="ja-JP" dirty="0"/>
              <a:t>s own DNS servers, providing authoritative hostname to IP mappings for organization’s named hosts.</a:t>
            </a:r>
          </a:p>
          <a:p>
            <a:pPr lvl="1"/>
            <a:r>
              <a:rPr lang="en-US" altLang="en-US" dirty="0"/>
              <a:t>It can be maintained by organization or service provider.</a:t>
            </a:r>
          </a:p>
          <a:p>
            <a:r>
              <a:rPr lang="en-US" dirty="0">
                <a:solidFill>
                  <a:schemeClr val="accent6"/>
                </a:solidFill>
              </a:rPr>
              <a:t>Local DNS name servers:</a:t>
            </a:r>
          </a:p>
          <a:p>
            <a:pPr lvl="1"/>
            <a:r>
              <a:rPr lang="en-US" altLang="en-US" dirty="0"/>
              <a:t>It does not strictly belong to hierarchy</a:t>
            </a:r>
          </a:p>
          <a:p>
            <a:pPr lvl="1"/>
            <a:r>
              <a:rPr lang="en-US" altLang="en-US" dirty="0"/>
              <a:t>when host makes DNS query, query is sent to its local DNS server.</a:t>
            </a:r>
          </a:p>
          <a:p>
            <a:pPr lvl="2"/>
            <a:r>
              <a:rPr lang="en-US" altLang="en-US" dirty="0"/>
              <a:t>It acts as proxy, forwards query into hierarchy.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206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3305EF1-AAB6-0A40-BAF9-6C86C2C64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</p:spPr>
        <p:txBody>
          <a:bodyPr/>
          <a:lstStyle/>
          <a:p>
            <a:r>
              <a:rPr lang="en-US" dirty="0"/>
              <a:t>DNS - Example</a:t>
            </a:r>
          </a:p>
        </p:txBody>
      </p:sp>
      <p:pic>
        <p:nvPicPr>
          <p:cNvPr id="4" name="How the DNS works1.mp4">
            <a:hlinkClick r:id="" action="ppaction://media"/>
            <a:extLst>
              <a:ext uri="{FF2B5EF4-FFF2-40B4-BE49-F238E27FC236}">
                <a16:creationId xmlns:a16="http://schemas.microsoft.com/office/drawing/2014/main" xmlns="" id="{D8E6A218-3472-C649-9E68-B2D23688CE7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6067" y="863600"/>
            <a:ext cx="9939866" cy="5591175"/>
          </a:xfrm>
        </p:spPr>
      </p:pic>
    </p:spTree>
    <p:extLst>
      <p:ext uri="{BB962C8B-B14F-4D97-AF65-F5344CB8AC3E}">
        <p14:creationId xmlns:p14="http://schemas.microsoft.com/office/powerpoint/2010/main" val="3769097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63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463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en-US" dirty="0"/>
              <a:t>DNS Name Resolution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1" y="863444"/>
            <a:ext cx="7140994" cy="5590565"/>
          </a:xfrm>
        </p:spPr>
        <p:txBody>
          <a:bodyPr/>
          <a:lstStyle/>
          <a:p>
            <a:r>
              <a:rPr lang="en-US" altLang="en-US" dirty="0"/>
              <a:t>Iterated Query:</a:t>
            </a:r>
          </a:p>
          <a:p>
            <a:pPr lvl="1"/>
            <a:r>
              <a:rPr lang="en-US" altLang="en-US" dirty="0"/>
              <a:t>A host at </a:t>
            </a:r>
            <a:r>
              <a:rPr lang="en-US" altLang="en-US" dirty="0" err="1"/>
              <a:t>cis.poly.edu</a:t>
            </a:r>
            <a:r>
              <a:rPr lang="en-US" altLang="en-US" dirty="0"/>
              <a:t> wants IP address for </a:t>
            </a:r>
            <a:r>
              <a:rPr lang="en-US" altLang="en-US" dirty="0" err="1"/>
              <a:t>gaia.cs.umass.edu</a:t>
            </a:r>
            <a:endParaRPr lang="en-US" altLang="en-US" dirty="0"/>
          </a:p>
          <a:p>
            <a:endParaRPr lang="en-US" dirty="0"/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7416455" y="5268148"/>
            <a:ext cx="1746250" cy="611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charset="0"/>
              </a:rPr>
              <a:t>requesting host</a:t>
            </a:r>
            <a:endParaRPr lang="en-US" altLang="en-US" sz="2400">
              <a:latin typeface="Arial" charset="0"/>
            </a:endParaRPr>
          </a:p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i="1">
                <a:solidFill>
                  <a:srgbClr val="000099"/>
                </a:solidFill>
                <a:latin typeface="Arial" charset="0"/>
              </a:rPr>
              <a:t>cis.poly.edu</a:t>
            </a: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9892956" y="6117459"/>
            <a:ext cx="18780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i="1">
                <a:latin typeface="Arial" charset="0"/>
              </a:rPr>
              <a:t>gaia.cs.umass.edu</a:t>
            </a:r>
            <a:endParaRPr lang="en-US" altLang="en-US" sz="1600" i="1" dirty="0">
              <a:latin typeface="Arial" charset="0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9000781" y="867597"/>
            <a:ext cx="2011363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charset="0"/>
              </a:rPr>
              <a:t>root DNS server</a:t>
            </a:r>
            <a:endParaRPr lang="en-US" altLang="en-US" sz="1600">
              <a:latin typeface="Arial" charset="0"/>
            </a:endParaRPr>
          </a:p>
        </p:txBody>
      </p:sp>
      <p:sp>
        <p:nvSpPr>
          <p:cNvPr id="7" name="Line 18"/>
          <p:cNvSpPr>
            <a:spLocks noChangeShapeType="1"/>
          </p:cNvSpPr>
          <p:nvPr/>
        </p:nvSpPr>
        <p:spPr bwMode="auto">
          <a:xfrm flipH="1" flipV="1">
            <a:off x="8495955" y="3302822"/>
            <a:ext cx="0" cy="131445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Line 19"/>
          <p:cNvSpPr>
            <a:spLocks noChangeShapeType="1"/>
          </p:cNvSpPr>
          <p:nvPr/>
        </p:nvSpPr>
        <p:spPr bwMode="auto">
          <a:xfrm flipV="1">
            <a:off x="8610255" y="1607372"/>
            <a:ext cx="914400" cy="97155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Line 20"/>
          <p:cNvSpPr>
            <a:spLocks noChangeShapeType="1"/>
          </p:cNvSpPr>
          <p:nvPr/>
        </p:nvSpPr>
        <p:spPr bwMode="auto">
          <a:xfrm flipV="1">
            <a:off x="8896005" y="2769423"/>
            <a:ext cx="1485900" cy="9525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Line 21"/>
          <p:cNvSpPr>
            <a:spLocks noChangeShapeType="1"/>
          </p:cNvSpPr>
          <p:nvPr/>
        </p:nvSpPr>
        <p:spPr bwMode="auto">
          <a:xfrm flipH="1" flipV="1">
            <a:off x="8896006" y="2940872"/>
            <a:ext cx="1419225" cy="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Line 22"/>
          <p:cNvSpPr>
            <a:spLocks noChangeShapeType="1"/>
          </p:cNvSpPr>
          <p:nvPr/>
        </p:nvSpPr>
        <p:spPr bwMode="auto">
          <a:xfrm flipH="1">
            <a:off x="8819806" y="1835972"/>
            <a:ext cx="733425" cy="76200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23"/>
          <p:cNvSpPr>
            <a:spLocks noChangeShapeType="1"/>
          </p:cNvSpPr>
          <p:nvPr/>
        </p:nvSpPr>
        <p:spPr bwMode="auto">
          <a:xfrm>
            <a:off x="8686456" y="3320285"/>
            <a:ext cx="9525" cy="1323975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13" name="Group 24"/>
          <p:cNvGrpSpPr>
            <a:grpSpLocks/>
          </p:cNvGrpSpPr>
          <p:nvPr/>
        </p:nvGrpSpPr>
        <p:grpSpPr bwMode="auto">
          <a:xfrm>
            <a:off x="7389468" y="3448873"/>
            <a:ext cx="1898650" cy="611187"/>
            <a:chOff x="2831" y="2132"/>
            <a:chExt cx="1196" cy="385"/>
          </a:xfrm>
        </p:grpSpPr>
        <p:sp>
          <p:nvSpPr>
            <p:cNvPr id="14" name="Rectangle 25"/>
            <p:cNvSpPr>
              <a:spLocks noChangeArrowheads="1"/>
            </p:cNvSpPr>
            <p:nvPr/>
          </p:nvSpPr>
          <p:spPr bwMode="auto">
            <a:xfrm>
              <a:off x="2838" y="2178"/>
              <a:ext cx="1182" cy="3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400">
                <a:latin typeface="Arial" charset="0"/>
              </a:endParaRPr>
            </a:p>
          </p:txBody>
        </p:sp>
        <p:sp>
          <p:nvSpPr>
            <p:cNvPr id="15" name="Text Box 26"/>
            <p:cNvSpPr txBox="1">
              <a:spLocks noChangeArrowheads="1"/>
            </p:cNvSpPr>
            <p:nvPr/>
          </p:nvSpPr>
          <p:spPr bwMode="auto">
            <a:xfrm>
              <a:off x="2831" y="2132"/>
              <a:ext cx="1196" cy="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>
                  <a:latin typeface="Arial" charset="0"/>
                </a:rPr>
                <a:t>local DNS server</a:t>
              </a:r>
              <a:endParaRPr lang="en-US" altLang="en-US" sz="2400">
                <a:latin typeface="Arial" charset="0"/>
              </a:endParaRPr>
            </a:p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 i="1">
                  <a:solidFill>
                    <a:srgbClr val="000099"/>
                  </a:solidFill>
                  <a:latin typeface="Arial" charset="0"/>
                </a:rPr>
                <a:t>dns.poly.edu</a:t>
              </a:r>
            </a:p>
          </p:txBody>
        </p:sp>
      </p:grpSp>
      <p:sp>
        <p:nvSpPr>
          <p:cNvPr id="16" name="Text Box 27"/>
          <p:cNvSpPr txBox="1">
            <a:spLocks noChangeArrowheads="1"/>
          </p:cNvSpPr>
          <p:nvPr/>
        </p:nvSpPr>
        <p:spPr bwMode="auto">
          <a:xfrm>
            <a:off x="8207030" y="4158485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CC0000"/>
                </a:solidFill>
                <a:latin typeface="Arial" charset="0"/>
              </a:rPr>
              <a:t>1</a:t>
            </a:r>
            <a:endParaRPr lang="en-US" altLang="en-US" sz="2400">
              <a:solidFill>
                <a:srgbClr val="CC0000"/>
              </a:solidFill>
              <a:latin typeface="Arial" charset="0"/>
            </a:endParaRPr>
          </a:p>
        </p:txBody>
      </p:sp>
      <p:sp>
        <p:nvSpPr>
          <p:cNvPr id="17" name="Text Box 28"/>
          <p:cNvSpPr txBox="1">
            <a:spLocks noChangeArrowheads="1"/>
          </p:cNvSpPr>
          <p:nvPr/>
        </p:nvSpPr>
        <p:spPr bwMode="auto">
          <a:xfrm>
            <a:off x="8749955" y="1824860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CC0000"/>
                </a:solidFill>
                <a:latin typeface="Arial" charset="0"/>
              </a:rPr>
              <a:t>2</a:t>
            </a:r>
            <a:endParaRPr lang="en-US" altLang="en-US" sz="2400">
              <a:solidFill>
                <a:srgbClr val="CC0000"/>
              </a:solidFill>
              <a:latin typeface="Arial" charset="0"/>
            </a:endParaRPr>
          </a:p>
        </p:txBody>
      </p:sp>
      <p:sp>
        <p:nvSpPr>
          <p:cNvPr id="18" name="Text Box 29"/>
          <p:cNvSpPr txBox="1">
            <a:spLocks noChangeArrowheads="1"/>
          </p:cNvSpPr>
          <p:nvPr/>
        </p:nvSpPr>
        <p:spPr bwMode="auto">
          <a:xfrm>
            <a:off x="9188105" y="2062985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CC0000"/>
                </a:solidFill>
                <a:latin typeface="Arial" charset="0"/>
              </a:rPr>
              <a:t>3</a:t>
            </a:r>
            <a:endParaRPr lang="en-US" altLang="en-US" sz="2400">
              <a:solidFill>
                <a:srgbClr val="CC0000"/>
              </a:solidFill>
              <a:latin typeface="Arial" charset="0"/>
            </a:endParaRPr>
          </a:p>
        </p:txBody>
      </p:sp>
      <p:sp>
        <p:nvSpPr>
          <p:cNvPr id="19" name="Text Box 30"/>
          <p:cNvSpPr txBox="1">
            <a:spLocks noChangeArrowheads="1"/>
          </p:cNvSpPr>
          <p:nvPr/>
        </p:nvSpPr>
        <p:spPr bwMode="auto">
          <a:xfrm>
            <a:off x="9502430" y="2472560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CC0000"/>
                </a:solidFill>
                <a:latin typeface="Arial" charset="0"/>
              </a:rPr>
              <a:t>4</a:t>
            </a:r>
            <a:endParaRPr lang="en-US" altLang="en-US" sz="2400">
              <a:solidFill>
                <a:srgbClr val="CC0000"/>
              </a:solidFill>
              <a:latin typeface="Arial" charset="0"/>
            </a:endParaRPr>
          </a:p>
        </p:txBody>
      </p:sp>
      <p:sp>
        <p:nvSpPr>
          <p:cNvPr id="20" name="Text Box 31"/>
          <p:cNvSpPr txBox="1">
            <a:spLocks noChangeArrowheads="1"/>
          </p:cNvSpPr>
          <p:nvPr/>
        </p:nvSpPr>
        <p:spPr bwMode="auto">
          <a:xfrm>
            <a:off x="9532593" y="2959922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CC0000"/>
                </a:solidFill>
                <a:latin typeface="Arial" charset="0"/>
              </a:rPr>
              <a:t>5</a:t>
            </a:r>
            <a:endParaRPr lang="en-US" altLang="en-US" sz="2400">
              <a:solidFill>
                <a:srgbClr val="CC0000"/>
              </a:solidFill>
              <a:latin typeface="Arial" charset="0"/>
            </a:endParaRPr>
          </a:p>
        </p:txBody>
      </p:sp>
      <p:sp>
        <p:nvSpPr>
          <p:cNvPr id="21" name="Text Box 32"/>
          <p:cNvSpPr txBox="1">
            <a:spLocks noChangeArrowheads="1"/>
          </p:cNvSpPr>
          <p:nvPr/>
        </p:nvSpPr>
        <p:spPr bwMode="auto">
          <a:xfrm>
            <a:off x="10129493" y="3999735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CC0000"/>
                </a:solidFill>
                <a:latin typeface="Arial" charset="0"/>
              </a:rPr>
              <a:t>6</a:t>
            </a:r>
            <a:endParaRPr lang="en-US" altLang="en-US" sz="2400">
              <a:solidFill>
                <a:srgbClr val="CC0000"/>
              </a:solidFill>
              <a:latin typeface="Arial" charset="0"/>
            </a:endParaRPr>
          </a:p>
        </p:txBody>
      </p:sp>
      <p:sp>
        <p:nvSpPr>
          <p:cNvPr id="22" name="Text Box 60"/>
          <p:cNvSpPr txBox="1">
            <a:spLocks noChangeArrowheads="1"/>
          </p:cNvSpPr>
          <p:nvPr/>
        </p:nvSpPr>
        <p:spPr bwMode="auto">
          <a:xfrm>
            <a:off x="9562756" y="4815710"/>
            <a:ext cx="239712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latin typeface="Arial" charset="0"/>
              </a:rPr>
              <a:t>authoritative DNS server</a:t>
            </a:r>
            <a:endParaRPr lang="en-US" altLang="en-US" sz="2400">
              <a:latin typeface="Arial" charset="0"/>
            </a:endParaRPr>
          </a:p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>
                <a:latin typeface="Arial" charset="0"/>
              </a:rPr>
              <a:t>dns.cs.umass.edu</a:t>
            </a:r>
            <a:endParaRPr lang="en-US" altLang="en-US" sz="1600">
              <a:latin typeface="Arial" charset="0"/>
            </a:endParaRPr>
          </a:p>
        </p:txBody>
      </p:sp>
      <p:sp>
        <p:nvSpPr>
          <p:cNvPr id="23" name="Text Box 61"/>
          <p:cNvSpPr txBox="1">
            <a:spLocks noChangeArrowheads="1"/>
          </p:cNvSpPr>
          <p:nvPr/>
        </p:nvSpPr>
        <p:spPr bwMode="auto">
          <a:xfrm>
            <a:off x="9502430" y="4029897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CC0000"/>
                </a:solidFill>
                <a:latin typeface="Arial" charset="0"/>
              </a:rPr>
              <a:t>7</a:t>
            </a:r>
            <a:endParaRPr lang="en-US" altLang="en-US" sz="2400">
              <a:solidFill>
                <a:srgbClr val="CC0000"/>
              </a:solidFill>
              <a:latin typeface="Arial" charset="0"/>
            </a:endParaRPr>
          </a:p>
        </p:txBody>
      </p:sp>
      <p:sp>
        <p:nvSpPr>
          <p:cNvPr id="24" name="Text Box 62"/>
          <p:cNvSpPr txBox="1">
            <a:spLocks noChangeArrowheads="1"/>
          </p:cNvSpPr>
          <p:nvPr/>
        </p:nvSpPr>
        <p:spPr bwMode="auto">
          <a:xfrm>
            <a:off x="8759480" y="4177535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CC0000"/>
                </a:solidFill>
                <a:latin typeface="Arial" charset="0"/>
              </a:rPr>
              <a:t>8</a:t>
            </a:r>
            <a:endParaRPr lang="en-US" altLang="en-US" sz="2400">
              <a:solidFill>
                <a:srgbClr val="CC0000"/>
              </a:solidFill>
              <a:latin typeface="Arial" charset="0"/>
            </a:endParaRPr>
          </a:p>
        </p:txBody>
      </p:sp>
      <p:sp>
        <p:nvSpPr>
          <p:cNvPr id="25" name="Line 63"/>
          <p:cNvSpPr>
            <a:spLocks noChangeShapeType="1"/>
          </p:cNvSpPr>
          <p:nvPr/>
        </p:nvSpPr>
        <p:spPr bwMode="auto">
          <a:xfrm>
            <a:off x="8829330" y="3101209"/>
            <a:ext cx="1493838" cy="1314450"/>
          </a:xfrm>
          <a:prstGeom prst="line">
            <a:avLst/>
          </a:prstGeom>
          <a:noFill/>
          <a:ln w="254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Line 64"/>
          <p:cNvSpPr>
            <a:spLocks noChangeShapeType="1"/>
          </p:cNvSpPr>
          <p:nvPr/>
        </p:nvSpPr>
        <p:spPr bwMode="auto">
          <a:xfrm flipH="1" flipV="1">
            <a:off x="8789644" y="3226622"/>
            <a:ext cx="1493837" cy="1301750"/>
          </a:xfrm>
          <a:prstGeom prst="line">
            <a:avLst/>
          </a:prstGeom>
          <a:noFill/>
          <a:ln w="254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Text Box 65"/>
          <p:cNvSpPr txBox="1">
            <a:spLocks noChangeArrowheads="1"/>
          </p:cNvSpPr>
          <p:nvPr/>
        </p:nvSpPr>
        <p:spPr bwMode="auto">
          <a:xfrm>
            <a:off x="9761193" y="2239197"/>
            <a:ext cx="2011362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charset="0"/>
              </a:rPr>
              <a:t>TLD DNS server</a:t>
            </a:r>
            <a:endParaRPr lang="en-US" altLang="en-US" sz="1600">
              <a:latin typeface="Arial" charset="0"/>
            </a:endParaRPr>
          </a:p>
        </p:txBody>
      </p:sp>
      <p:grpSp>
        <p:nvGrpSpPr>
          <p:cNvPr id="28" name="Group 86"/>
          <p:cNvGrpSpPr>
            <a:grpSpLocks/>
          </p:cNvGrpSpPr>
          <p:nvPr/>
        </p:nvGrpSpPr>
        <p:grpSpPr bwMode="auto">
          <a:xfrm flipH="1">
            <a:off x="10435881" y="5477698"/>
            <a:ext cx="925513" cy="795337"/>
            <a:chOff x="-44" y="1473"/>
            <a:chExt cx="981" cy="1105"/>
          </a:xfrm>
        </p:grpSpPr>
        <p:pic>
          <p:nvPicPr>
            <p:cNvPr id="29" name="Picture 87" descr="desktop_computer_stylized_medium"/>
            <p:cNvPicPr>
              <a:picLocks noChangeAspect="1" noChangeArrowheads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" name="Freeform 88"/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31" name="Group 89"/>
          <p:cNvGrpSpPr>
            <a:grpSpLocks/>
          </p:cNvGrpSpPr>
          <p:nvPr/>
        </p:nvGrpSpPr>
        <p:grpSpPr bwMode="auto">
          <a:xfrm>
            <a:off x="7975256" y="4631559"/>
            <a:ext cx="925513" cy="795338"/>
            <a:chOff x="-44" y="1473"/>
            <a:chExt cx="981" cy="1105"/>
          </a:xfrm>
        </p:grpSpPr>
        <p:pic>
          <p:nvPicPr>
            <p:cNvPr id="32" name="Picture 90" descr="desktop_computer_stylized_medium"/>
            <p:cNvPicPr>
              <a:picLocks noChangeAspect="1" noChangeArrowheads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3" name="Freeform 91"/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34" name="Group 125"/>
          <p:cNvGrpSpPr>
            <a:grpSpLocks/>
          </p:cNvGrpSpPr>
          <p:nvPr/>
        </p:nvGrpSpPr>
        <p:grpSpPr bwMode="auto">
          <a:xfrm>
            <a:off x="10435881" y="4129909"/>
            <a:ext cx="390525" cy="641350"/>
            <a:chOff x="4140" y="429"/>
            <a:chExt cx="1425" cy="2396"/>
          </a:xfrm>
        </p:grpSpPr>
        <p:sp>
          <p:nvSpPr>
            <p:cNvPr id="35" name="Freeform 126"/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Rectangle 127"/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37" name="Freeform 128"/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129"/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Rectangle 130"/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40" name="Group 131"/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65" name="AutoShape 132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66" name="AutoShape 133"/>
              <p:cNvSpPr>
                <a:spLocks noChangeArrowheads="1"/>
              </p:cNvSpPr>
              <p:nvPr/>
            </p:nvSpPr>
            <p:spPr bwMode="auto">
              <a:xfrm>
                <a:off x="628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41" name="Rectangle 134"/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42" name="Group 135"/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63" name="AutoShape 136"/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64" name="AutoShape 137"/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43" name="Rectangle 138"/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44" name="Rectangle 139"/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45" name="Group 140"/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61" name="AutoShape 141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62" name="AutoShape 142"/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46" name="Freeform 143"/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47" name="Group 144"/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59" name="AutoShape 145"/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60" name="AutoShape 146"/>
              <p:cNvSpPr>
                <a:spLocks noChangeArrowheads="1"/>
              </p:cNvSpPr>
              <p:nvPr/>
            </p:nvSpPr>
            <p:spPr bwMode="auto">
              <a:xfrm>
                <a:off x="626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48" name="Rectangle 147"/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49" name="Freeform 148"/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49"/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Oval 150"/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52" name="Freeform 151"/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AutoShape 152"/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54" name="AutoShape 153"/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55" name="Oval 154"/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56" name="Oval 155"/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solidFill>
                  <a:srgbClr val="FF0000"/>
                </a:solidFill>
                <a:latin typeface="Arial" charset="0"/>
              </a:endParaRPr>
            </a:p>
          </p:txBody>
        </p:sp>
        <p:sp>
          <p:nvSpPr>
            <p:cNvPr id="57" name="Oval 156"/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58" name="Rectangle 157"/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</p:grpSp>
      <p:grpSp>
        <p:nvGrpSpPr>
          <p:cNvPr id="67" name="Group 158"/>
          <p:cNvGrpSpPr>
            <a:grpSpLocks/>
          </p:cNvGrpSpPr>
          <p:nvPr/>
        </p:nvGrpSpPr>
        <p:grpSpPr bwMode="auto">
          <a:xfrm>
            <a:off x="8432456" y="2617022"/>
            <a:ext cx="390525" cy="641350"/>
            <a:chOff x="4140" y="429"/>
            <a:chExt cx="1425" cy="2396"/>
          </a:xfrm>
        </p:grpSpPr>
        <p:sp>
          <p:nvSpPr>
            <p:cNvPr id="68" name="Freeform 159"/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9" name="Rectangle 160"/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70" name="Freeform 161"/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Freeform 162"/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Rectangle 163"/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73" name="Group 164"/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98" name="AutoShape 165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99" name="AutoShape 166"/>
              <p:cNvSpPr>
                <a:spLocks noChangeArrowheads="1"/>
              </p:cNvSpPr>
              <p:nvPr/>
            </p:nvSpPr>
            <p:spPr bwMode="auto">
              <a:xfrm>
                <a:off x="628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74" name="Rectangle 167"/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75" name="Group 168"/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96" name="AutoShape 169"/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97" name="AutoShape 170"/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76" name="Rectangle 171"/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77" name="Rectangle 172"/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78" name="Group 173"/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94" name="AutoShape 174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95" name="AutoShape 175"/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79" name="Freeform 176"/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80" name="Group 177"/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92" name="AutoShape 178"/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93" name="AutoShape 179"/>
              <p:cNvSpPr>
                <a:spLocks noChangeArrowheads="1"/>
              </p:cNvSpPr>
              <p:nvPr/>
            </p:nvSpPr>
            <p:spPr bwMode="auto">
              <a:xfrm>
                <a:off x="626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81" name="Rectangle 180"/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82" name="Freeform 181"/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Freeform 182"/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Oval 183"/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85" name="Freeform 184"/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AutoShape 185"/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87" name="AutoShape 186"/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88" name="Oval 187"/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89" name="Oval 188"/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solidFill>
                  <a:srgbClr val="FF0000"/>
                </a:solidFill>
                <a:latin typeface="Arial" charset="0"/>
              </a:endParaRPr>
            </a:p>
          </p:txBody>
        </p:sp>
        <p:sp>
          <p:nvSpPr>
            <p:cNvPr id="90" name="Oval 189"/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91" name="Rectangle 190"/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</p:grpSp>
      <p:grpSp>
        <p:nvGrpSpPr>
          <p:cNvPr id="100" name="Group 224"/>
          <p:cNvGrpSpPr>
            <a:grpSpLocks/>
          </p:cNvGrpSpPr>
          <p:nvPr/>
        </p:nvGrpSpPr>
        <p:grpSpPr bwMode="auto">
          <a:xfrm>
            <a:off x="9586569" y="1354959"/>
            <a:ext cx="390525" cy="641350"/>
            <a:chOff x="4140" y="429"/>
            <a:chExt cx="1425" cy="2396"/>
          </a:xfrm>
        </p:grpSpPr>
        <p:sp>
          <p:nvSpPr>
            <p:cNvPr id="101" name="Freeform 225"/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2" name="Rectangle 226"/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03" name="Freeform 227"/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228"/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Rectangle 229"/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106" name="Group 230"/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31" name="AutoShape 231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132" name="AutoShape 232"/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107" name="Rectangle 233"/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108" name="Group 234"/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29" name="AutoShape 235"/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130" name="AutoShape 236"/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109" name="Rectangle 237"/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10" name="Rectangle 238"/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111" name="Group 239"/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127" name="AutoShape 240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128" name="AutoShape 241"/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112" name="Freeform 242"/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113" name="Group 243"/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125" name="AutoShape 244"/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126" name="AutoShape 245"/>
              <p:cNvSpPr>
                <a:spLocks noChangeArrowheads="1"/>
              </p:cNvSpPr>
              <p:nvPr/>
            </p:nvSpPr>
            <p:spPr bwMode="auto">
              <a:xfrm>
                <a:off x="625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114" name="Rectangle 246"/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15" name="Freeform 247"/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6" name="Freeform 248"/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Oval 249"/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18" name="Freeform 250"/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9" name="AutoShape 251"/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20" name="AutoShape 252"/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21" name="Oval 253"/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22" name="Oval 254"/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solidFill>
                  <a:srgbClr val="FF0000"/>
                </a:solidFill>
                <a:latin typeface="Arial" charset="0"/>
              </a:endParaRPr>
            </a:p>
          </p:txBody>
        </p:sp>
        <p:sp>
          <p:nvSpPr>
            <p:cNvPr id="123" name="Oval 255"/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24" name="Rectangle 256"/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</p:grpSp>
      <p:grpSp>
        <p:nvGrpSpPr>
          <p:cNvPr id="133" name="Group 257"/>
          <p:cNvGrpSpPr>
            <a:grpSpLocks/>
          </p:cNvGrpSpPr>
          <p:nvPr/>
        </p:nvGrpSpPr>
        <p:grpSpPr bwMode="auto">
          <a:xfrm>
            <a:off x="10402544" y="2607497"/>
            <a:ext cx="390525" cy="641350"/>
            <a:chOff x="4140" y="429"/>
            <a:chExt cx="1425" cy="2396"/>
          </a:xfrm>
        </p:grpSpPr>
        <p:sp>
          <p:nvSpPr>
            <p:cNvPr id="134" name="Freeform 258"/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5" name="Rectangle 259"/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36" name="Freeform 260"/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261"/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8" name="Rectangle 262"/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139" name="Group 263"/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64" name="AutoShape 264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165" name="AutoShape 265"/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140" name="Rectangle 266"/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141" name="Group 267"/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62" name="AutoShape 268"/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163" name="AutoShape 269"/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142" name="Rectangle 270"/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43" name="Rectangle 271"/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144" name="Group 272"/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160" name="AutoShape 273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161" name="AutoShape 274"/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145" name="Freeform 275"/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146" name="Group 276"/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158" name="AutoShape 277"/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159" name="AutoShape 278"/>
              <p:cNvSpPr>
                <a:spLocks noChangeArrowheads="1"/>
              </p:cNvSpPr>
              <p:nvPr/>
            </p:nvSpPr>
            <p:spPr bwMode="auto">
              <a:xfrm>
                <a:off x="625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147" name="Rectangle 279"/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48" name="Freeform 280"/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9" name="Freeform 281"/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0" name="Oval 282"/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51" name="Freeform 283"/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2" name="AutoShape 284"/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53" name="AutoShape 285"/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54" name="Oval 286"/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55" name="Oval 287"/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solidFill>
                  <a:srgbClr val="FF0000"/>
                </a:solidFill>
                <a:latin typeface="Arial" charset="0"/>
              </a:endParaRPr>
            </a:p>
          </p:txBody>
        </p:sp>
        <p:sp>
          <p:nvSpPr>
            <p:cNvPr id="156" name="Oval 288"/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57" name="Rectangle 289"/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5085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 animBg="1"/>
      <p:bldP spid="26" grpId="0" animBg="1"/>
      <p:bldP spid="2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DNS Name Resolution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1" y="863444"/>
            <a:ext cx="7284178" cy="5590565"/>
          </a:xfrm>
        </p:spPr>
        <p:txBody>
          <a:bodyPr/>
          <a:lstStyle/>
          <a:p>
            <a:r>
              <a:rPr lang="en-US" dirty="0"/>
              <a:t>Recursive Query:</a:t>
            </a:r>
          </a:p>
          <a:p>
            <a:pPr lvl="1"/>
            <a:r>
              <a:rPr lang="en-US" altLang="en-US" dirty="0"/>
              <a:t>A host at </a:t>
            </a:r>
            <a:r>
              <a:rPr lang="en-US" altLang="en-US" dirty="0" err="1"/>
              <a:t>cis.poly.edu</a:t>
            </a:r>
            <a:r>
              <a:rPr lang="en-US" altLang="en-US" dirty="0"/>
              <a:t> wants IP address for </a:t>
            </a:r>
            <a:r>
              <a:rPr lang="en-US" altLang="en-US" dirty="0" err="1"/>
              <a:t>gaia.cs.umass.edu</a:t>
            </a:r>
            <a:endParaRPr lang="en-US" altLang="en-US" dirty="0"/>
          </a:p>
          <a:p>
            <a:endParaRPr lang="en-US" dirty="0"/>
          </a:p>
        </p:txBody>
      </p:sp>
      <p:sp>
        <p:nvSpPr>
          <p:cNvPr id="5" name="Text Box 24"/>
          <p:cNvSpPr txBox="1">
            <a:spLocks noChangeArrowheads="1"/>
          </p:cNvSpPr>
          <p:nvPr/>
        </p:nvSpPr>
        <p:spPr bwMode="auto">
          <a:xfrm>
            <a:off x="10728324" y="3683167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CC0000"/>
                </a:solidFill>
                <a:latin typeface="Arial" charset="0"/>
              </a:rPr>
              <a:t>4</a:t>
            </a:r>
            <a:endParaRPr lang="en-US" altLang="en-US" sz="2400">
              <a:solidFill>
                <a:srgbClr val="CC0000"/>
              </a:solidFill>
              <a:latin typeface="Arial" charset="0"/>
            </a:endParaRPr>
          </a:p>
        </p:txBody>
      </p:sp>
      <p:sp>
        <p:nvSpPr>
          <p:cNvPr id="6" name="Text Box 25"/>
          <p:cNvSpPr txBox="1">
            <a:spLocks noChangeArrowheads="1"/>
          </p:cNvSpPr>
          <p:nvPr/>
        </p:nvSpPr>
        <p:spPr bwMode="auto">
          <a:xfrm>
            <a:off x="10271124" y="3759367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>
                <a:solidFill>
                  <a:srgbClr val="CC0000"/>
                </a:solidFill>
                <a:latin typeface="Arial" charset="0"/>
              </a:rPr>
              <a:t>5</a:t>
            </a:r>
            <a:endParaRPr lang="en-US" altLang="en-US" sz="2400" dirty="0">
              <a:solidFill>
                <a:srgbClr val="CC0000"/>
              </a:solidFill>
              <a:latin typeface="Arial" charset="0"/>
            </a:endParaRPr>
          </a:p>
        </p:txBody>
      </p:sp>
      <p:sp>
        <p:nvSpPr>
          <p:cNvPr id="7" name="Text Box 26"/>
          <p:cNvSpPr txBox="1">
            <a:spLocks noChangeArrowheads="1"/>
          </p:cNvSpPr>
          <p:nvPr/>
        </p:nvSpPr>
        <p:spPr bwMode="auto">
          <a:xfrm>
            <a:off x="9990136" y="2243304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CC0000"/>
                </a:solidFill>
                <a:latin typeface="Arial" charset="0"/>
              </a:rPr>
              <a:t>6</a:t>
            </a:r>
            <a:endParaRPr lang="en-US" altLang="en-US" sz="2400">
              <a:solidFill>
                <a:srgbClr val="CC0000"/>
              </a:solidFill>
              <a:latin typeface="Arial" charset="0"/>
            </a:endParaRPr>
          </a:p>
        </p:txBody>
      </p:sp>
      <p:sp>
        <p:nvSpPr>
          <p:cNvPr id="8" name="Line 60"/>
          <p:cNvSpPr>
            <a:spLocks noChangeShapeType="1"/>
          </p:cNvSpPr>
          <p:nvPr/>
        </p:nvSpPr>
        <p:spPr bwMode="auto">
          <a:xfrm>
            <a:off x="10706099" y="3367255"/>
            <a:ext cx="0" cy="674687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Line 61"/>
          <p:cNvSpPr>
            <a:spLocks noChangeShapeType="1"/>
          </p:cNvSpPr>
          <p:nvPr/>
        </p:nvSpPr>
        <p:spPr bwMode="auto">
          <a:xfrm flipH="1" flipV="1">
            <a:off x="10585449" y="3378366"/>
            <a:ext cx="0" cy="719138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Line 62"/>
          <p:cNvSpPr>
            <a:spLocks noChangeShapeType="1"/>
          </p:cNvSpPr>
          <p:nvPr/>
        </p:nvSpPr>
        <p:spPr bwMode="auto">
          <a:xfrm flipH="1" flipV="1">
            <a:off x="10064750" y="1967080"/>
            <a:ext cx="458787" cy="566737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Text Box 63"/>
          <p:cNvSpPr txBox="1">
            <a:spLocks noChangeArrowheads="1"/>
          </p:cNvSpPr>
          <p:nvPr/>
        </p:nvSpPr>
        <p:spPr bwMode="auto">
          <a:xfrm>
            <a:off x="10409236" y="1816267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>
                <a:solidFill>
                  <a:srgbClr val="CC0000"/>
                </a:solidFill>
                <a:latin typeface="Arial" charset="0"/>
              </a:rPr>
              <a:t>3</a:t>
            </a:r>
            <a:endParaRPr lang="en-US" altLang="en-US" sz="2400" dirty="0">
              <a:solidFill>
                <a:srgbClr val="CC0000"/>
              </a:solidFill>
              <a:latin typeface="Arial" charset="0"/>
            </a:endParaRPr>
          </a:p>
        </p:txBody>
      </p:sp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7472361" y="5307180"/>
            <a:ext cx="1746250" cy="611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charset="0"/>
              </a:rPr>
              <a:t>requesting host</a:t>
            </a:r>
            <a:endParaRPr lang="en-US" altLang="en-US" sz="2400">
              <a:latin typeface="Arial" charset="0"/>
            </a:endParaRPr>
          </a:p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i="1">
                <a:solidFill>
                  <a:srgbClr val="000099"/>
                </a:solidFill>
                <a:latin typeface="Arial" charset="0"/>
              </a:rPr>
              <a:t>cis.poly.edu</a:t>
            </a: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9948862" y="6156491"/>
            <a:ext cx="18780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i="1">
                <a:latin typeface="Arial" charset="0"/>
              </a:rPr>
              <a:t>gaia.cs.umass.edu</a:t>
            </a:r>
            <a:endParaRPr lang="en-US" altLang="en-US" sz="1600" i="1" dirty="0">
              <a:latin typeface="Arial" charset="0"/>
            </a:endParaRPr>
          </a:p>
        </p:txBody>
      </p:sp>
      <p:sp>
        <p:nvSpPr>
          <p:cNvPr id="14" name="Text Box 17"/>
          <p:cNvSpPr txBox="1">
            <a:spLocks noChangeArrowheads="1"/>
          </p:cNvSpPr>
          <p:nvPr/>
        </p:nvSpPr>
        <p:spPr bwMode="auto">
          <a:xfrm>
            <a:off x="9056687" y="906629"/>
            <a:ext cx="2011363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charset="0"/>
              </a:rPr>
              <a:t>root DNS server</a:t>
            </a:r>
            <a:endParaRPr lang="en-US" altLang="en-US" sz="1600">
              <a:latin typeface="Arial" charset="0"/>
            </a:endParaRPr>
          </a:p>
        </p:txBody>
      </p:sp>
      <p:sp>
        <p:nvSpPr>
          <p:cNvPr id="15" name="Line 18"/>
          <p:cNvSpPr>
            <a:spLocks noChangeShapeType="1"/>
          </p:cNvSpPr>
          <p:nvPr/>
        </p:nvSpPr>
        <p:spPr bwMode="auto">
          <a:xfrm flipH="1" flipV="1">
            <a:off x="8551861" y="3341854"/>
            <a:ext cx="0" cy="131445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Line 19"/>
          <p:cNvSpPr>
            <a:spLocks noChangeShapeType="1"/>
          </p:cNvSpPr>
          <p:nvPr/>
        </p:nvSpPr>
        <p:spPr bwMode="auto">
          <a:xfrm flipV="1">
            <a:off x="8656636" y="1646404"/>
            <a:ext cx="914400" cy="97155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 flipH="1">
            <a:off x="8885237" y="1875004"/>
            <a:ext cx="733425" cy="76200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Line 23"/>
          <p:cNvSpPr>
            <a:spLocks noChangeShapeType="1"/>
          </p:cNvSpPr>
          <p:nvPr/>
        </p:nvSpPr>
        <p:spPr bwMode="auto">
          <a:xfrm>
            <a:off x="8742362" y="3370430"/>
            <a:ext cx="9525" cy="1323975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19" name="Group 24"/>
          <p:cNvGrpSpPr>
            <a:grpSpLocks/>
          </p:cNvGrpSpPr>
          <p:nvPr/>
        </p:nvGrpSpPr>
        <p:grpSpPr bwMode="auto">
          <a:xfrm>
            <a:off x="7445374" y="3487905"/>
            <a:ext cx="1898650" cy="611187"/>
            <a:chOff x="2831" y="2132"/>
            <a:chExt cx="1196" cy="385"/>
          </a:xfrm>
        </p:grpSpPr>
        <p:sp>
          <p:nvSpPr>
            <p:cNvPr id="20" name="Rectangle 25"/>
            <p:cNvSpPr>
              <a:spLocks noChangeArrowheads="1"/>
            </p:cNvSpPr>
            <p:nvPr/>
          </p:nvSpPr>
          <p:spPr bwMode="auto">
            <a:xfrm>
              <a:off x="2838" y="2178"/>
              <a:ext cx="1182" cy="3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400">
                <a:latin typeface="Arial" charset="0"/>
              </a:endParaRPr>
            </a:p>
          </p:txBody>
        </p:sp>
        <p:sp>
          <p:nvSpPr>
            <p:cNvPr id="21" name="Text Box 26"/>
            <p:cNvSpPr txBox="1">
              <a:spLocks noChangeArrowheads="1"/>
            </p:cNvSpPr>
            <p:nvPr/>
          </p:nvSpPr>
          <p:spPr bwMode="auto">
            <a:xfrm>
              <a:off x="2831" y="2132"/>
              <a:ext cx="1196" cy="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dirty="0">
                  <a:latin typeface="Arial" charset="0"/>
                </a:rPr>
                <a:t>local DNS server</a:t>
              </a:r>
              <a:endParaRPr lang="en-US" altLang="en-US" sz="2400" dirty="0">
                <a:latin typeface="Arial" charset="0"/>
              </a:endParaRPr>
            </a:p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 i="1" dirty="0" err="1">
                  <a:solidFill>
                    <a:srgbClr val="000099"/>
                  </a:solidFill>
                  <a:latin typeface="Arial" charset="0"/>
                </a:rPr>
                <a:t>dns.poly.edu</a:t>
              </a:r>
              <a:endParaRPr lang="en-US" altLang="en-US" sz="1600" i="1" dirty="0">
                <a:solidFill>
                  <a:srgbClr val="000099"/>
                </a:solidFill>
                <a:latin typeface="Arial" charset="0"/>
              </a:endParaRPr>
            </a:p>
          </p:txBody>
        </p:sp>
      </p:grpSp>
      <p:sp>
        <p:nvSpPr>
          <p:cNvPr id="22" name="Text Box 27"/>
          <p:cNvSpPr txBox="1">
            <a:spLocks noChangeArrowheads="1"/>
          </p:cNvSpPr>
          <p:nvPr/>
        </p:nvSpPr>
        <p:spPr bwMode="auto">
          <a:xfrm>
            <a:off x="8262936" y="4197517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CC0000"/>
                </a:solidFill>
                <a:latin typeface="Arial" charset="0"/>
              </a:rPr>
              <a:t>1</a:t>
            </a:r>
            <a:endParaRPr lang="en-US" altLang="en-US" sz="2400">
              <a:solidFill>
                <a:srgbClr val="CC0000"/>
              </a:solidFill>
              <a:latin typeface="Arial" charset="0"/>
            </a:endParaRPr>
          </a:p>
        </p:txBody>
      </p:sp>
      <p:sp>
        <p:nvSpPr>
          <p:cNvPr id="23" name="Text Box 28"/>
          <p:cNvSpPr txBox="1">
            <a:spLocks noChangeArrowheads="1"/>
          </p:cNvSpPr>
          <p:nvPr/>
        </p:nvSpPr>
        <p:spPr bwMode="auto">
          <a:xfrm>
            <a:off x="8805861" y="1863892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CC0000"/>
                </a:solidFill>
                <a:latin typeface="Arial" charset="0"/>
              </a:rPr>
              <a:t>2</a:t>
            </a:r>
            <a:endParaRPr lang="en-US" altLang="en-US" sz="2400">
              <a:solidFill>
                <a:srgbClr val="CC0000"/>
              </a:solidFill>
              <a:latin typeface="Arial" charset="0"/>
            </a:endParaRPr>
          </a:p>
        </p:txBody>
      </p:sp>
      <p:sp>
        <p:nvSpPr>
          <p:cNvPr id="24" name="Text Box 29"/>
          <p:cNvSpPr txBox="1">
            <a:spLocks noChangeArrowheads="1"/>
          </p:cNvSpPr>
          <p:nvPr/>
        </p:nvSpPr>
        <p:spPr bwMode="auto">
          <a:xfrm>
            <a:off x="9244011" y="2102017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CC0000"/>
                </a:solidFill>
                <a:latin typeface="Arial" charset="0"/>
              </a:rPr>
              <a:t>7</a:t>
            </a:r>
            <a:endParaRPr lang="en-US" altLang="en-US" sz="2400">
              <a:solidFill>
                <a:srgbClr val="CC0000"/>
              </a:solidFill>
              <a:latin typeface="Arial" charset="0"/>
            </a:endParaRPr>
          </a:p>
        </p:txBody>
      </p:sp>
      <p:sp>
        <p:nvSpPr>
          <p:cNvPr id="25" name="Text Box 60"/>
          <p:cNvSpPr txBox="1">
            <a:spLocks noChangeArrowheads="1"/>
          </p:cNvSpPr>
          <p:nvPr/>
        </p:nvSpPr>
        <p:spPr bwMode="auto">
          <a:xfrm>
            <a:off x="9618662" y="4854742"/>
            <a:ext cx="239712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latin typeface="Arial" charset="0"/>
              </a:rPr>
              <a:t>authoritative DNS server</a:t>
            </a:r>
            <a:endParaRPr lang="en-US" altLang="en-US" sz="2400">
              <a:latin typeface="Arial" charset="0"/>
            </a:endParaRPr>
          </a:p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>
                <a:latin typeface="Arial" charset="0"/>
              </a:rPr>
              <a:t>dns.cs.umass.edu</a:t>
            </a:r>
            <a:endParaRPr lang="en-US" altLang="en-US" sz="1600">
              <a:latin typeface="Arial" charset="0"/>
            </a:endParaRPr>
          </a:p>
        </p:txBody>
      </p:sp>
      <p:sp>
        <p:nvSpPr>
          <p:cNvPr id="26" name="Text Box 62"/>
          <p:cNvSpPr txBox="1">
            <a:spLocks noChangeArrowheads="1"/>
          </p:cNvSpPr>
          <p:nvPr/>
        </p:nvSpPr>
        <p:spPr bwMode="auto">
          <a:xfrm>
            <a:off x="8815386" y="4207042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CC0000"/>
                </a:solidFill>
                <a:latin typeface="Arial" charset="0"/>
              </a:rPr>
              <a:t>8</a:t>
            </a:r>
            <a:endParaRPr lang="en-US" altLang="en-US" sz="2400">
              <a:solidFill>
                <a:srgbClr val="CC0000"/>
              </a:solidFill>
              <a:latin typeface="Arial" charset="0"/>
            </a:endParaRPr>
          </a:p>
        </p:txBody>
      </p:sp>
      <p:sp>
        <p:nvSpPr>
          <p:cNvPr id="27" name="Line 62"/>
          <p:cNvSpPr>
            <a:spLocks noChangeShapeType="1"/>
          </p:cNvSpPr>
          <p:nvPr/>
        </p:nvSpPr>
        <p:spPr bwMode="auto">
          <a:xfrm flipH="1" flipV="1">
            <a:off x="10118725" y="1759117"/>
            <a:ext cx="600075" cy="741363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" name="Text Box 65"/>
          <p:cNvSpPr txBox="1">
            <a:spLocks noChangeArrowheads="1"/>
          </p:cNvSpPr>
          <p:nvPr/>
        </p:nvSpPr>
        <p:spPr bwMode="auto">
          <a:xfrm>
            <a:off x="10866437" y="2713204"/>
            <a:ext cx="1325563" cy="55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>
                <a:latin typeface="Arial" charset="0"/>
              </a:rPr>
              <a:t>TLD DNS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>
                <a:latin typeface="Arial" charset="0"/>
              </a:rPr>
              <a:t>server</a:t>
            </a:r>
            <a:endParaRPr lang="en-US" altLang="en-US" sz="1600" dirty="0">
              <a:latin typeface="Arial" charset="0"/>
            </a:endParaRPr>
          </a:p>
        </p:txBody>
      </p:sp>
      <p:grpSp>
        <p:nvGrpSpPr>
          <p:cNvPr id="29" name="Group 140"/>
          <p:cNvGrpSpPr>
            <a:grpSpLocks/>
          </p:cNvGrpSpPr>
          <p:nvPr/>
        </p:nvGrpSpPr>
        <p:grpSpPr bwMode="auto">
          <a:xfrm flipH="1">
            <a:off x="10491787" y="5516730"/>
            <a:ext cx="925513" cy="795337"/>
            <a:chOff x="-44" y="1473"/>
            <a:chExt cx="981" cy="1105"/>
          </a:xfrm>
        </p:grpSpPr>
        <p:pic>
          <p:nvPicPr>
            <p:cNvPr id="30" name="Picture 141" descr="desktop_computer_stylized_medium"/>
            <p:cNvPicPr>
              <a:picLocks noChangeAspect="1" noChangeArrowheads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1" name="Freeform 142"/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32" name="Group 143"/>
          <p:cNvGrpSpPr>
            <a:grpSpLocks/>
          </p:cNvGrpSpPr>
          <p:nvPr/>
        </p:nvGrpSpPr>
        <p:grpSpPr bwMode="auto">
          <a:xfrm>
            <a:off x="8031162" y="4670591"/>
            <a:ext cx="925513" cy="795338"/>
            <a:chOff x="-44" y="1473"/>
            <a:chExt cx="981" cy="1105"/>
          </a:xfrm>
        </p:grpSpPr>
        <p:pic>
          <p:nvPicPr>
            <p:cNvPr id="33" name="Picture 144" descr="desktop_computer_stylized_medium"/>
            <p:cNvPicPr>
              <a:picLocks noChangeAspect="1" noChangeArrowheads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4" name="Freeform 145"/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35" name="Group 146"/>
          <p:cNvGrpSpPr>
            <a:grpSpLocks/>
          </p:cNvGrpSpPr>
          <p:nvPr/>
        </p:nvGrpSpPr>
        <p:grpSpPr bwMode="auto">
          <a:xfrm>
            <a:off x="10491787" y="4168941"/>
            <a:ext cx="390525" cy="641350"/>
            <a:chOff x="4140" y="429"/>
            <a:chExt cx="1425" cy="2396"/>
          </a:xfrm>
        </p:grpSpPr>
        <p:sp>
          <p:nvSpPr>
            <p:cNvPr id="36" name="Freeform 147"/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Rectangle 148"/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38" name="Freeform 149"/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150"/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Rectangle 151"/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41" name="Group 152"/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66" name="AutoShape 153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67" name="AutoShape 154"/>
              <p:cNvSpPr>
                <a:spLocks noChangeArrowheads="1"/>
              </p:cNvSpPr>
              <p:nvPr/>
            </p:nvSpPr>
            <p:spPr bwMode="auto">
              <a:xfrm>
                <a:off x="628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42" name="Rectangle 155"/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43" name="Group 156"/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64" name="AutoShape 157"/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65" name="AutoShape 158"/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44" name="Rectangle 159"/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45" name="Rectangle 160"/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46" name="Group 161"/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62" name="AutoShape 162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63" name="AutoShape 163"/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47" name="Freeform 164"/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48" name="Group 165"/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60" name="AutoShape 166"/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61" name="AutoShape 167"/>
              <p:cNvSpPr>
                <a:spLocks noChangeArrowheads="1"/>
              </p:cNvSpPr>
              <p:nvPr/>
            </p:nvSpPr>
            <p:spPr bwMode="auto">
              <a:xfrm>
                <a:off x="626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49" name="Rectangle 168"/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50" name="Freeform 169"/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70"/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Oval 171"/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53" name="Freeform 172"/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AutoShape 173"/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55" name="AutoShape 174"/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56" name="Oval 175"/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57" name="Oval 176"/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solidFill>
                  <a:srgbClr val="FF0000"/>
                </a:solidFill>
                <a:latin typeface="Arial" charset="0"/>
              </a:endParaRPr>
            </a:p>
          </p:txBody>
        </p:sp>
        <p:sp>
          <p:nvSpPr>
            <p:cNvPr id="58" name="Oval 177"/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59" name="Rectangle 178"/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</p:grpSp>
      <p:grpSp>
        <p:nvGrpSpPr>
          <p:cNvPr id="68" name="Group 212"/>
          <p:cNvGrpSpPr>
            <a:grpSpLocks/>
          </p:cNvGrpSpPr>
          <p:nvPr/>
        </p:nvGrpSpPr>
        <p:grpSpPr bwMode="auto">
          <a:xfrm>
            <a:off x="8488362" y="2656054"/>
            <a:ext cx="390525" cy="641350"/>
            <a:chOff x="4140" y="429"/>
            <a:chExt cx="1425" cy="2396"/>
          </a:xfrm>
        </p:grpSpPr>
        <p:sp>
          <p:nvSpPr>
            <p:cNvPr id="69" name="Freeform 213"/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" name="Rectangle 214"/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71" name="Freeform 215"/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Freeform 216"/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Rectangle 217"/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74" name="Group 218"/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99" name="AutoShape 219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100" name="AutoShape 220"/>
              <p:cNvSpPr>
                <a:spLocks noChangeArrowheads="1"/>
              </p:cNvSpPr>
              <p:nvPr/>
            </p:nvSpPr>
            <p:spPr bwMode="auto">
              <a:xfrm>
                <a:off x="628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75" name="Rectangle 221"/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76" name="Group 222"/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97" name="AutoShape 223"/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98" name="AutoShape 224"/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77" name="Rectangle 225"/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78" name="Rectangle 226"/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79" name="Group 227"/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95" name="AutoShape 228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96" name="AutoShape 229"/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80" name="Freeform 230"/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81" name="Group 231"/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93" name="AutoShape 232"/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94" name="AutoShape 233"/>
              <p:cNvSpPr>
                <a:spLocks noChangeArrowheads="1"/>
              </p:cNvSpPr>
              <p:nvPr/>
            </p:nvSpPr>
            <p:spPr bwMode="auto">
              <a:xfrm>
                <a:off x="626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82" name="Rectangle 234"/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83" name="Freeform 235"/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Freeform 236"/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Oval 237"/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86" name="Freeform 238"/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AutoShape 239"/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88" name="AutoShape 240"/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89" name="Oval 241"/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90" name="Oval 242"/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solidFill>
                  <a:srgbClr val="FF0000"/>
                </a:solidFill>
                <a:latin typeface="Arial" charset="0"/>
              </a:endParaRPr>
            </a:p>
          </p:txBody>
        </p:sp>
        <p:sp>
          <p:nvSpPr>
            <p:cNvPr id="91" name="Oval 243"/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92" name="Rectangle 244"/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</p:grpSp>
      <p:grpSp>
        <p:nvGrpSpPr>
          <p:cNvPr id="101" name="Group 245"/>
          <p:cNvGrpSpPr>
            <a:grpSpLocks/>
          </p:cNvGrpSpPr>
          <p:nvPr/>
        </p:nvGrpSpPr>
        <p:grpSpPr bwMode="auto">
          <a:xfrm>
            <a:off x="9642475" y="1393991"/>
            <a:ext cx="390525" cy="641350"/>
            <a:chOff x="4140" y="429"/>
            <a:chExt cx="1425" cy="2396"/>
          </a:xfrm>
        </p:grpSpPr>
        <p:sp>
          <p:nvSpPr>
            <p:cNvPr id="102" name="Freeform 246"/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3" name="Rectangle 247"/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04" name="Freeform 248"/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49"/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Rectangle 250"/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107" name="Group 251"/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32" name="AutoShape 252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133" name="AutoShape 253"/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108" name="Rectangle 254"/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109" name="Group 255"/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30" name="AutoShape 256"/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131" name="AutoShape 257"/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110" name="Rectangle 258"/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11" name="Rectangle 259"/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112" name="Group 260"/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128" name="AutoShape 261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129" name="AutoShape 262"/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113" name="Freeform 263"/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114" name="Group 264"/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126" name="AutoShape 265"/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127" name="AutoShape 266"/>
              <p:cNvSpPr>
                <a:spLocks noChangeArrowheads="1"/>
              </p:cNvSpPr>
              <p:nvPr/>
            </p:nvSpPr>
            <p:spPr bwMode="auto">
              <a:xfrm>
                <a:off x="625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115" name="Rectangle 267"/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16" name="Freeform 268"/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269"/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8" name="Oval 270"/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19" name="Freeform 271"/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0" name="AutoShape 272"/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21" name="AutoShape 273"/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22" name="Oval 274"/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23" name="Oval 275"/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solidFill>
                  <a:srgbClr val="FF0000"/>
                </a:solidFill>
                <a:latin typeface="Arial" charset="0"/>
              </a:endParaRPr>
            </a:p>
          </p:txBody>
        </p:sp>
        <p:sp>
          <p:nvSpPr>
            <p:cNvPr id="124" name="Oval 276"/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25" name="Rectangle 277"/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</p:grpSp>
      <p:grpSp>
        <p:nvGrpSpPr>
          <p:cNvPr id="134" name="Group 311"/>
          <p:cNvGrpSpPr>
            <a:grpSpLocks/>
          </p:cNvGrpSpPr>
          <p:nvPr/>
        </p:nvGrpSpPr>
        <p:grpSpPr bwMode="auto">
          <a:xfrm>
            <a:off x="10458450" y="2646529"/>
            <a:ext cx="390525" cy="641350"/>
            <a:chOff x="4140" y="429"/>
            <a:chExt cx="1425" cy="2396"/>
          </a:xfrm>
        </p:grpSpPr>
        <p:sp>
          <p:nvSpPr>
            <p:cNvPr id="135" name="Freeform 312"/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6" name="Rectangle 313"/>
            <p:cNvSpPr>
              <a:spLocks noChangeArrowheads="1"/>
            </p:cNvSpPr>
            <p:nvPr/>
          </p:nvSpPr>
          <p:spPr bwMode="auto">
            <a:xfrm>
              <a:off x="4204" y="429"/>
              <a:ext cx="1048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37" name="Freeform 314"/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8" name="Freeform 315"/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9" name="Rectangle 316"/>
            <p:cNvSpPr>
              <a:spLocks noChangeArrowheads="1"/>
            </p:cNvSpPr>
            <p:nvPr/>
          </p:nvSpPr>
          <p:spPr bwMode="auto">
            <a:xfrm>
              <a:off x="4210" y="696"/>
              <a:ext cx="59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140" name="Group 317"/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65" name="AutoShape 318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166" name="AutoShape 319"/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4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141" name="Rectangle 320"/>
            <p:cNvSpPr>
              <a:spLocks noChangeArrowheads="1"/>
            </p:cNvSpPr>
            <p:nvPr/>
          </p:nvSpPr>
          <p:spPr bwMode="auto">
            <a:xfrm>
              <a:off x="4227" y="1016"/>
              <a:ext cx="591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142" name="Group 321"/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63" name="AutoShape 322"/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3" cy="141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164" name="AutoShape 323"/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4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143" name="Rectangle 324"/>
            <p:cNvSpPr>
              <a:spLocks noChangeArrowheads="1"/>
            </p:cNvSpPr>
            <p:nvPr/>
          </p:nvSpPr>
          <p:spPr bwMode="auto">
            <a:xfrm>
              <a:off x="4215" y="1360"/>
              <a:ext cx="59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44" name="Rectangle 325"/>
            <p:cNvSpPr>
              <a:spLocks noChangeArrowheads="1"/>
            </p:cNvSpPr>
            <p:nvPr/>
          </p:nvSpPr>
          <p:spPr bwMode="auto">
            <a:xfrm>
              <a:off x="4227" y="1657"/>
              <a:ext cx="597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145" name="Group 326"/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161" name="AutoShape 327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1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162" name="AutoShape 328"/>
              <p:cNvSpPr>
                <a:spLocks noChangeArrowheads="1"/>
              </p:cNvSpPr>
              <p:nvPr/>
            </p:nvSpPr>
            <p:spPr bwMode="auto">
              <a:xfrm>
                <a:off x="630" y="2584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146" name="Freeform 329"/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147" name="Group 330"/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159" name="AutoShape 331"/>
              <p:cNvSpPr>
                <a:spLocks noChangeArrowheads="1"/>
              </p:cNvSpPr>
              <p:nvPr/>
            </p:nvSpPr>
            <p:spPr bwMode="auto">
              <a:xfrm>
                <a:off x="611" y="2566"/>
                <a:ext cx="729" cy="14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160" name="AutoShape 332"/>
              <p:cNvSpPr>
                <a:spLocks noChangeArrowheads="1"/>
              </p:cNvSpPr>
              <p:nvPr/>
            </p:nvSpPr>
            <p:spPr bwMode="auto">
              <a:xfrm>
                <a:off x="625" y="2583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148" name="Rectangle 333"/>
            <p:cNvSpPr>
              <a:spLocks noChangeArrowheads="1"/>
            </p:cNvSpPr>
            <p:nvPr/>
          </p:nvSpPr>
          <p:spPr bwMode="auto">
            <a:xfrm>
              <a:off x="5252" y="429"/>
              <a:ext cx="64" cy="2289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49" name="Freeform 334"/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0" name="Freeform 335"/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1" name="Oval 336"/>
            <p:cNvSpPr>
              <a:spLocks noChangeArrowheads="1"/>
            </p:cNvSpPr>
            <p:nvPr/>
          </p:nvSpPr>
          <p:spPr bwMode="auto">
            <a:xfrm>
              <a:off x="5519" y="2611"/>
              <a:ext cx="46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52" name="Freeform 337"/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" name="AutoShape 338"/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54" name="AutoShape 339"/>
            <p:cNvSpPr>
              <a:spLocks noChangeArrowheads="1"/>
            </p:cNvSpPr>
            <p:nvPr/>
          </p:nvSpPr>
          <p:spPr bwMode="auto">
            <a:xfrm>
              <a:off x="4204" y="2712"/>
              <a:ext cx="1072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55" name="Oval 340"/>
            <p:cNvSpPr>
              <a:spLocks noChangeArrowheads="1"/>
            </p:cNvSpPr>
            <p:nvPr/>
          </p:nvSpPr>
          <p:spPr bwMode="auto">
            <a:xfrm>
              <a:off x="4308" y="2380"/>
              <a:ext cx="156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56" name="Oval 341"/>
            <p:cNvSpPr>
              <a:spLocks noChangeArrowheads="1"/>
            </p:cNvSpPr>
            <p:nvPr/>
          </p:nvSpPr>
          <p:spPr bwMode="auto">
            <a:xfrm>
              <a:off x="4488" y="2386"/>
              <a:ext cx="156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solidFill>
                  <a:srgbClr val="FF0000"/>
                </a:solidFill>
                <a:latin typeface="Arial" charset="0"/>
              </a:endParaRPr>
            </a:p>
          </p:txBody>
        </p:sp>
        <p:sp>
          <p:nvSpPr>
            <p:cNvPr id="157" name="Oval 342"/>
            <p:cNvSpPr>
              <a:spLocks noChangeArrowheads="1"/>
            </p:cNvSpPr>
            <p:nvPr/>
          </p:nvSpPr>
          <p:spPr bwMode="auto">
            <a:xfrm>
              <a:off x="4661" y="2380"/>
              <a:ext cx="156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158" name="Rectangle 343"/>
            <p:cNvSpPr>
              <a:spLocks noChangeArrowheads="1"/>
            </p:cNvSpPr>
            <p:nvPr/>
          </p:nvSpPr>
          <p:spPr bwMode="auto">
            <a:xfrm>
              <a:off x="5061" y="1835"/>
              <a:ext cx="87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</p:grpSp>
      <p:sp>
        <p:nvSpPr>
          <p:cNvPr id="167" name="TextBox 166"/>
          <p:cNvSpPr txBox="1"/>
          <p:nvPr/>
        </p:nvSpPr>
        <p:spPr>
          <a:xfrm>
            <a:off x="12344400" y="612370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35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 animBg="1"/>
      <p:bldP spid="9" grpId="0" animBg="1"/>
      <p:bldP spid="10" grpId="0" animBg="1"/>
      <p:bldP spid="11" grpId="0"/>
      <p:bldP spid="12" grpId="0"/>
      <p:bldP spid="13" grpId="0"/>
      <p:bldP spid="14" grpId="0"/>
      <p:bldP spid="15" grpId="0" animBg="1"/>
      <p:bldP spid="16" grpId="0" animBg="1"/>
      <p:bldP spid="17" grpId="0" animBg="1"/>
      <p:bldP spid="18" grpId="0" animBg="1"/>
      <p:bldP spid="22" grpId="0"/>
      <p:bldP spid="23" grpId="0"/>
      <p:bldP spid="24" grpId="0"/>
      <p:bldP spid="25" grpId="0"/>
      <p:bldP spid="26" grpId="0"/>
      <p:bldP spid="27" grpId="0" animBg="1"/>
      <p:bldP spid="2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5664C9E-C1D6-0F41-858B-420BE658D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User-Server interactions: Cookie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BEBD6F5-30AC-D546-8A2D-03868620A4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9278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</p:spPr>
        <p:txBody>
          <a:bodyPr/>
          <a:lstStyle/>
          <a:p>
            <a:r>
              <a:rPr lang="en-IN" dirty="0"/>
              <a:t>DNS – </a:t>
            </a:r>
            <a:r>
              <a:rPr lang="en-IN" dirty="0" err="1"/>
              <a:t>Cont</a:t>
            </a:r>
            <a:r>
              <a:rPr lang="is-IS" dirty="0"/>
              <a:t>...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rmAutofit/>
          </a:bodyPr>
          <a:lstStyle/>
          <a:p>
            <a:r>
              <a:rPr lang="en-IN" dirty="0"/>
              <a:t>Distributed database design is </a:t>
            </a:r>
            <a:r>
              <a:rPr lang="en-IN" dirty="0">
                <a:solidFill>
                  <a:schemeClr val="accent6"/>
                </a:solidFill>
              </a:rPr>
              <a:t>more preferred over centralized design </a:t>
            </a:r>
            <a:r>
              <a:rPr lang="en-IN" dirty="0"/>
              <a:t>to implement DNS in the Internet.</a:t>
            </a:r>
            <a:endParaRPr lang="en-US" dirty="0"/>
          </a:p>
          <a:p>
            <a:pPr lvl="0"/>
            <a:r>
              <a:rPr lang="en-IN" dirty="0">
                <a:solidFill>
                  <a:schemeClr val="accent6"/>
                </a:solidFill>
              </a:rPr>
              <a:t>A single point of failure</a:t>
            </a:r>
            <a:r>
              <a:rPr lang="en-IN" dirty="0"/>
              <a:t>: If the DNS server crashes then the entire Internet will not stop.</a:t>
            </a:r>
            <a:endParaRPr lang="en-US" dirty="0"/>
          </a:p>
          <a:p>
            <a:pPr lvl="0"/>
            <a:r>
              <a:rPr lang="en-IN" dirty="0">
                <a:solidFill>
                  <a:schemeClr val="accent6"/>
                </a:solidFill>
              </a:rPr>
              <a:t>Traffic volume</a:t>
            </a:r>
            <a:r>
              <a:rPr lang="en-IN" dirty="0"/>
              <a:t>: With millions of device and users accessing its services from whole globe at the same time. </a:t>
            </a:r>
          </a:p>
          <a:p>
            <a:pPr lvl="0"/>
            <a:r>
              <a:rPr lang="en-IN" dirty="0"/>
              <a:t>A Single DNS Server cannot handle huge DNS traffic but with </a:t>
            </a:r>
            <a:r>
              <a:rPr lang="en-IN" dirty="0">
                <a:solidFill>
                  <a:schemeClr val="accent6"/>
                </a:solidFill>
              </a:rPr>
              <a:t>distributed system </a:t>
            </a:r>
            <a:r>
              <a:rPr lang="en-IN" dirty="0"/>
              <a:t>its distributed and reduce overload on server.</a:t>
            </a:r>
            <a:endParaRPr lang="en-US" dirty="0"/>
          </a:p>
          <a:p>
            <a:pPr lvl="0"/>
            <a:r>
              <a:rPr lang="en-IN" dirty="0">
                <a:solidFill>
                  <a:schemeClr val="accent6"/>
                </a:solidFill>
              </a:rPr>
              <a:t>Distant centralized database</a:t>
            </a:r>
            <a:r>
              <a:rPr lang="en-IN" dirty="0"/>
              <a:t>: A single DNS server cannot be “close to” all the querying clients. </a:t>
            </a:r>
          </a:p>
          <a:p>
            <a:pPr lvl="1"/>
            <a:r>
              <a:rPr lang="en-IN" dirty="0"/>
              <a:t>If it is in New York City, then all queries from Australia must travel to the other side of the globe, perhaps over slow and congested links cause significant delays.</a:t>
            </a:r>
            <a:endParaRPr lang="en-US" dirty="0"/>
          </a:p>
          <a:p>
            <a:pPr lvl="0"/>
            <a:r>
              <a:rPr lang="en-IN" dirty="0">
                <a:solidFill>
                  <a:schemeClr val="accent6"/>
                </a:solidFill>
              </a:rPr>
              <a:t>Maintenance</a:t>
            </a:r>
            <a:r>
              <a:rPr lang="en-IN" dirty="0"/>
              <a:t>: To keep records for all Internet hosts. it would have to be updated frequently to account for every new host.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309612" y="5537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191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A36C6C07-0A95-AC4D-9EE7-872AC0EE1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Socket Programming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EA6CC61E-B085-D445-8809-BD1D6119C0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7642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</p:spPr>
        <p:txBody>
          <a:bodyPr/>
          <a:lstStyle/>
          <a:p>
            <a:r>
              <a:rPr lang="en-US" dirty="0"/>
              <a:t>Socket Programming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/>
          <a:lstStyle/>
          <a:p>
            <a:r>
              <a:rPr lang="en-US" altLang="en-US" dirty="0"/>
              <a:t>Socket is </a:t>
            </a:r>
            <a:r>
              <a:rPr lang="en-US" altLang="en-US" dirty="0">
                <a:solidFill>
                  <a:schemeClr val="accent6"/>
                </a:solidFill>
              </a:rPr>
              <a:t>interface</a:t>
            </a:r>
            <a:r>
              <a:rPr lang="en-US" altLang="en-US" dirty="0"/>
              <a:t> between application and network.</a:t>
            </a:r>
          </a:p>
          <a:p>
            <a:pPr lvl="1"/>
            <a:r>
              <a:rPr lang="en-US" altLang="en-US" dirty="0"/>
              <a:t>An application creates a socket.</a:t>
            </a:r>
          </a:p>
          <a:p>
            <a:pPr lvl="1"/>
            <a:r>
              <a:rPr lang="en-US" altLang="en-US" dirty="0"/>
              <a:t>Two type of socket:</a:t>
            </a:r>
          </a:p>
          <a:p>
            <a:pPr lvl="2"/>
            <a:r>
              <a:rPr lang="en-US" altLang="en-US" dirty="0"/>
              <a:t>TCP Socket – </a:t>
            </a:r>
            <a:r>
              <a:rPr lang="en-US" altLang="en-US" dirty="0">
                <a:solidFill>
                  <a:schemeClr val="accent6"/>
                </a:solidFill>
              </a:rPr>
              <a:t>Reliable</a:t>
            </a:r>
            <a:r>
              <a:rPr lang="en-US" altLang="en-US" dirty="0"/>
              <a:t> Transmission</a:t>
            </a:r>
          </a:p>
          <a:p>
            <a:pPr lvl="2"/>
            <a:r>
              <a:rPr lang="en-US" altLang="en-US" dirty="0"/>
              <a:t>UDP Socket – </a:t>
            </a:r>
            <a:r>
              <a:rPr lang="en-US" altLang="en-US" dirty="0">
                <a:solidFill>
                  <a:schemeClr val="accent6"/>
                </a:solidFill>
              </a:rPr>
              <a:t>Unreliable</a:t>
            </a:r>
            <a:r>
              <a:rPr lang="en-US" altLang="en-US" dirty="0"/>
              <a:t> Transmission</a:t>
            </a:r>
          </a:p>
          <a:p>
            <a:r>
              <a:rPr lang="en-US" altLang="en-US" dirty="0"/>
              <a:t>Once configured the application can pass data to the socket for transmission and receive data from the socket (transmitted through the network by some other host).</a:t>
            </a:r>
          </a:p>
          <a:p>
            <a:endParaRPr lang="en-US" altLang="en-US" dirty="0"/>
          </a:p>
          <a:p>
            <a:endParaRPr lang="en-US" dirty="0"/>
          </a:p>
        </p:txBody>
      </p:sp>
      <p:grpSp>
        <p:nvGrpSpPr>
          <p:cNvPr id="61" name="Group 60"/>
          <p:cNvGrpSpPr>
            <a:grpSpLocks/>
          </p:cNvGrpSpPr>
          <p:nvPr/>
        </p:nvGrpSpPr>
        <p:grpSpPr bwMode="auto">
          <a:xfrm>
            <a:off x="1981200" y="3863976"/>
            <a:ext cx="8208962" cy="2536825"/>
            <a:chOff x="358775" y="3459163"/>
            <a:chExt cx="8208963" cy="2536825"/>
          </a:xfrm>
        </p:grpSpPr>
        <p:sp>
          <p:nvSpPr>
            <p:cNvPr id="62" name="Freeform 44"/>
            <p:cNvSpPr>
              <a:spLocks/>
            </p:cNvSpPr>
            <p:nvPr/>
          </p:nvSpPr>
          <p:spPr bwMode="auto">
            <a:xfrm>
              <a:off x="6654800" y="3468688"/>
              <a:ext cx="736600" cy="1998662"/>
            </a:xfrm>
            <a:custGeom>
              <a:avLst/>
              <a:gdLst>
                <a:gd name="T0" fmla="*/ 2147483646 w 464"/>
                <a:gd name="T1" fmla="*/ 2147483646 h 1259"/>
                <a:gd name="T2" fmla="*/ 0 w 464"/>
                <a:gd name="T3" fmla="*/ 0 h 1259"/>
                <a:gd name="T4" fmla="*/ 2147483646 w 464"/>
                <a:gd name="T5" fmla="*/ 2147483646 h 1259"/>
                <a:gd name="T6" fmla="*/ 2147483646 w 464"/>
                <a:gd name="T7" fmla="*/ 2147483646 h 1259"/>
                <a:gd name="T8" fmla="*/ 2147483646 w 464"/>
                <a:gd name="T9" fmla="*/ 2147483646 h 12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64"/>
                <a:gd name="T16" fmla="*/ 0 h 1259"/>
                <a:gd name="T17" fmla="*/ 464 w 464"/>
                <a:gd name="T18" fmla="*/ 1259 h 12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64" h="1259">
                  <a:moveTo>
                    <a:pt x="464" y="1060"/>
                  </a:moveTo>
                  <a:lnTo>
                    <a:pt x="0" y="0"/>
                  </a:lnTo>
                  <a:lnTo>
                    <a:pt x="6" y="1258"/>
                  </a:lnTo>
                  <a:lnTo>
                    <a:pt x="382" y="1259"/>
                  </a:lnTo>
                  <a:lnTo>
                    <a:pt x="464" y="1060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000000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63" name="Freeform 7"/>
            <p:cNvSpPr>
              <a:spLocks/>
            </p:cNvSpPr>
            <p:nvPr/>
          </p:nvSpPr>
          <p:spPr bwMode="auto">
            <a:xfrm>
              <a:off x="3340100" y="4765675"/>
              <a:ext cx="1808163" cy="1031875"/>
            </a:xfrm>
            <a:custGeom>
              <a:avLst/>
              <a:gdLst>
                <a:gd name="T0" fmla="*/ 2147483646 w 2135"/>
                <a:gd name="T1" fmla="*/ 2147483646 h 1662"/>
                <a:gd name="T2" fmla="*/ 2147483646 w 2135"/>
                <a:gd name="T3" fmla="*/ 2147483646 h 1662"/>
                <a:gd name="T4" fmla="*/ 2147483646 w 2135"/>
                <a:gd name="T5" fmla="*/ 2147483646 h 1662"/>
                <a:gd name="T6" fmla="*/ 2147483646 w 2135"/>
                <a:gd name="T7" fmla="*/ 2147483646 h 1662"/>
                <a:gd name="T8" fmla="*/ 2147483646 w 2135"/>
                <a:gd name="T9" fmla="*/ 2147483646 h 1662"/>
                <a:gd name="T10" fmla="*/ 2147483646 w 2135"/>
                <a:gd name="T11" fmla="*/ 2147483646 h 1662"/>
                <a:gd name="T12" fmla="*/ 2147483646 w 2135"/>
                <a:gd name="T13" fmla="*/ 2147483646 h 1662"/>
                <a:gd name="T14" fmla="*/ 2147483646 w 2135"/>
                <a:gd name="T15" fmla="*/ 2147483646 h 1662"/>
                <a:gd name="T16" fmla="*/ 2147483646 w 2135"/>
                <a:gd name="T17" fmla="*/ 2147483646 h 1662"/>
                <a:gd name="T18" fmla="*/ 2147483646 w 2135"/>
                <a:gd name="T19" fmla="*/ 2147483646 h 1662"/>
                <a:gd name="T20" fmla="*/ 2147483646 w 2135"/>
                <a:gd name="T21" fmla="*/ 2147483646 h 166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135"/>
                <a:gd name="T34" fmla="*/ 0 h 1662"/>
                <a:gd name="T35" fmla="*/ 2135 w 2135"/>
                <a:gd name="T36" fmla="*/ 1662 h 1662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135" h="1662">
                  <a:moveTo>
                    <a:pt x="27" y="652"/>
                  </a:moveTo>
                  <a:cubicBezTo>
                    <a:pt x="14" y="487"/>
                    <a:pt x="0" y="152"/>
                    <a:pt x="105" y="76"/>
                  </a:cubicBezTo>
                  <a:cubicBezTo>
                    <a:pt x="210" y="0"/>
                    <a:pt x="473" y="192"/>
                    <a:pt x="657" y="196"/>
                  </a:cubicBezTo>
                  <a:cubicBezTo>
                    <a:pt x="841" y="200"/>
                    <a:pt x="985" y="65"/>
                    <a:pt x="1209" y="100"/>
                  </a:cubicBezTo>
                  <a:cubicBezTo>
                    <a:pt x="1433" y="135"/>
                    <a:pt x="1867" y="232"/>
                    <a:pt x="2001" y="406"/>
                  </a:cubicBezTo>
                  <a:cubicBezTo>
                    <a:pt x="2135" y="580"/>
                    <a:pt x="2083" y="945"/>
                    <a:pt x="2013" y="1144"/>
                  </a:cubicBezTo>
                  <a:cubicBezTo>
                    <a:pt x="1943" y="1343"/>
                    <a:pt x="1781" y="1538"/>
                    <a:pt x="1581" y="1600"/>
                  </a:cubicBezTo>
                  <a:cubicBezTo>
                    <a:pt x="1381" y="1662"/>
                    <a:pt x="993" y="1571"/>
                    <a:pt x="813" y="1516"/>
                  </a:cubicBezTo>
                  <a:cubicBezTo>
                    <a:pt x="633" y="1461"/>
                    <a:pt x="606" y="1345"/>
                    <a:pt x="501" y="1270"/>
                  </a:cubicBezTo>
                  <a:cubicBezTo>
                    <a:pt x="396" y="1195"/>
                    <a:pt x="262" y="1169"/>
                    <a:pt x="183" y="1066"/>
                  </a:cubicBezTo>
                  <a:cubicBezTo>
                    <a:pt x="104" y="963"/>
                    <a:pt x="25" y="819"/>
                    <a:pt x="27" y="652"/>
                  </a:cubicBezTo>
                  <a:close/>
                </a:path>
              </a:pathLst>
            </a:custGeom>
            <a:solidFill>
              <a:srgbClr val="33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000000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64" name="Text Box 51"/>
            <p:cNvSpPr txBox="1">
              <a:spLocks noChangeArrowheads="1"/>
            </p:cNvSpPr>
            <p:nvPr/>
          </p:nvSpPr>
          <p:spPr bwMode="auto">
            <a:xfrm>
              <a:off x="3778250" y="4897438"/>
              <a:ext cx="874713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r>
                <a:rPr lang="en-US" altLang="en-US" sz="1600" kern="0">
                  <a:solidFill>
                    <a:srgbClr val="000000"/>
                  </a:solidFill>
                  <a:latin typeface="Arial" charset="0"/>
                </a:rPr>
                <a:t>Internet</a:t>
              </a:r>
            </a:p>
          </p:txBody>
        </p:sp>
        <p:sp>
          <p:nvSpPr>
            <p:cNvPr id="65" name="Line 52"/>
            <p:cNvSpPr>
              <a:spLocks noChangeShapeType="1"/>
            </p:cNvSpPr>
            <p:nvPr/>
          </p:nvSpPr>
          <p:spPr bwMode="auto">
            <a:xfrm>
              <a:off x="3098800" y="5308600"/>
              <a:ext cx="2211388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000000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66" name="Text Box 53"/>
            <p:cNvSpPr txBox="1">
              <a:spLocks noChangeArrowheads="1"/>
            </p:cNvSpPr>
            <p:nvPr/>
          </p:nvSpPr>
          <p:spPr bwMode="auto">
            <a:xfrm>
              <a:off x="7119938" y="4533900"/>
              <a:ext cx="1063625" cy="825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r>
                <a:rPr lang="en-US" altLang="en-US" sz="1600" kern="0" dirty="0">
                  <a:solidFill>
                    <a:srgbClr val="CC0000"/>
                  </a:solidFill>
                  <a:latin typeface="Arial" charset="0"/>
                </a:rPr>
                <a:t>controlled</a:t>
              </a:r>
            </a:p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r>
                <a:rPr lang="en-US" altLang="en-US" sz="1600" kern="0" dirty="0">
                  <a:solidFill>
                    <a:srgbClr val="CC0000"/>
                  </a:solidFill>
                  <a:latin typeface="Arial" charset="0"/>
                </a:rPr>
                <a:t>by OS</a:t>
              </a:r>
            </a:p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endParaRPr lang="en-US" altLang="en-US" sz="1600" kern="0" dirty="0">
                <a:solidFill>
                  <a:srgbClr val="CC0000"/>
                </a:solidFill>
                <a:latin typeface="Times New Roman" charset="0"/>
              </a:endParaRPr>
            </a:p>
          </p:txBody>
        </p:sp>
        <p:sp>
          <p:nvSpPr>
            <p:cNvPr id="67" name="Text Box 56"/>
            <p:cNvSpPr txBox="1">
              <a:spLocks noChangeArrowheads="1"/>
            </p:cNvSpPr>
            <p:nvPr/>
          </p:nvSpPr>
          <p:spPr bwMode="auto">
            <a:xfrm>
              <a:off x="7097713" y="3633788"/>
              <a:ext cx="1470025" cy="533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r>
                <a:rPr lang="en-US" altLang="en-US" sz="1600" kern="0">
                  <a:solidFill>
                    <a:srgbClr val="CC0000"/>
                  </a:solidFill>
                  <a:latin typeface="Arial" charset="0"/>
                </a:rPr>
                <a:t>controlled by</a:t>
              </a:r>
            </a:p>
            <a:p>
              <a:pPr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r>
                <a:rPr lang="en-US" altLang="en-US" sz="1600" kern="0">
                  <a:solidFill>
                    <a:srgbClr val="CC0000"/>
                  </a:solidFill>
                  <a:latin typeface="Arial" charset="0"/>
                </a:rPr>
                <a:t>app developer</a:t>
              </a:r>
            </a:p>
          </p:txBody>
        </p:sp>
        <p:sp>
          <p:nvSpPr>
            <p:cNvPr id="68" name="Freeform 50"/>
            <p:cNvSpPr>
              <a:spLocks/>
            </p:cNvSpPr>
            <p:nvPr/>
          </p:nvSpPr>
          <p:spPr bwMode="auto">
            <a:xfrm>
              <a:off x="914400" y="3532188"/>
              <a:ext cx="758825" cy="1997075"/>
            </a:xfrm>
            <a:custGeom>
              <a:avLst/>
              <a:gdLst>
                <a:gd name="T0" fmla="*/ 0 w 478"/>
                <a:gd name="T1" fmla="*/ 2147483646 h 1258"/>
                <a:gd name="T2" fmla="*/ 2147483646 w 478"/>
                <a:gd name="T3" fmla="*/ 0 h 1258"/>
                <a:gd name="T4" fmla="*/ 2147483646 w 478"/>
                <a:gd name="T5" fmla="*/ 2147483646 h 1258"/>
                <a:gd name="T6" fmla="*/ 2147483646 w 478"/>
                <a:gd name="T7" fmla="*/ 2147483646 h 1258"/>
                <a:gd name="T8" fmla="*/ 0 w 478"/>
                <a:gd name="T9" fmla="*/ 2147483646 h 125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78"/>
                <a:gd name="T16" fmla="*/ 0 h 1258"/>
                <a:gd name="T17" fmla="*/ 478 w 478"/>
                <a:gd name="T18" fmla="*/ 1258 h 125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78" h="1258">
                  <a:moveTo>
                    <a:pt x="0" y="1040"/>
                  </a:moveTo>
                  <a:lnTo>
                    <a:pt x="478" y="0"/>
                  </a:lnTo>
                  <a:lnTo>
                    <a:pt x="472" y="1258"/>
                  </a:lnTo>
                  <a:lnTo>
                    <a:pt x="41" y="1246"/>
                  </a:lnTo>
                  <a:lnTo>
                    <a:pt x="0" y="1040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000000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69" name="Rectangle 23"/>
            <p:cNvSpPr>
              <a:spLocks noChangeArrowheads="1"/>
            </p:cNvSpPr>
            <p:nvPr/>
          </p:nvSpPr>
          <p:spPr bwMode="auto">
            <a:xfrm>
              <a:off x="1717675" y="3487738"/>
              <a:ext cx="1296988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endParaRPr lang="en-US" altLang="en-US" sz="2400" kern="0">
                <a:solidFill>
                  <a:srgbClr val="000000"/>
                </a:solidFill>
                <a:latin typeface="Times New Roman" charset="0"/>
              </a:endParaRPr>
            </a:p>
          </p:txBody>
        </p:sp>
        <p:sp>
          <p:nvSpPr>
            <p:cNvPr id="70" name="Rectangle 24"/>
            <p:cNvSpPr>
              <a:spLocks noChangeArrowheads="1"/>
            </p:cNvSpPr>
            <p:nvPr/>
          </p:nvSpPr>
          <p:spPr bwMode="auto">
            <a:xfrm>
              <a:off x="1679575" y="3541713"/>
              <a:ext cx="1273175" cy="1979612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endParaRPr lang="en-US" altLang="en-US" sz="2400" kern="0">
                <a:solidFill>
                  <a:srgbClr val="000000"/>
                </a:solidFill>
                <a:latin typeface="Times New Roman" charset="0"/>
              </a:endParaRPr>
            </a:p>
          </p:txBody>
        </p:sp>
        <p:sp>
          <p:nvSpPr>
            <p:cNvPr id="71" name="Line 25"/>
            <p:cNvSpPr>
              <a:spLocks noChangeShapeType="1"/>
            </p:cNvSpPr>
            <p:nvPr/>
          </p:nvSpPr>
          <p:spPr bwMode="auto">
            <a:xfrm>
              <a:off x="1689100" y="4302125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000000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72" name="Text Box 26"/>
            <p:cNvSpPr txBox="1">
              <a:spLocks noChangeArrowheads="1"/>
            </p:cNvSpPr>
            <p:nvPr/>
          </p:nvSpPr>
          <p:spPr bwMode="auto">
            <a:xfrm>
              <a:off x="1646238" y="4284663"/>
              <a:ext cx="1317625" cy="30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r>
                <a:rPr lang="en-US" altLang="en-US" sz="1400" kern="0">
                  <a:solidFill>
                    <a:srgbClr val="969696"/>
                  </a:solidFill>
                  <a:latin typeface="Tahoma" charset="0"/>
                </a:rPr>
                <a:t>transport</a:t>
              </a:r>
            </a:p>
          </p:txBody>
        </p:sp>
        <p:sp>
          <p:nvSpPr>
            <p:cNvPr id="73" name="Line 27"/>
            <p:cNvSpPr>
              <a:spLocks noChangeShapeType="1"/>
            </p:cNvSpPr>
            <p:nvPr/>
          </p:nvSpPr>
          <p:spPr bwMode="auto">
            <a:xfrm>
              <a:off x="1697038" y="4622800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000000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74" name="Line 28"/>
            <p:cNvSpPr>
              <a:spLocks noChangeShapeType="1"/>
            </p:cNvSpPr>
            <p:nvPr/>
          </p:nvSpPr>
          <p:spPr bwMode="auto">
            <a:xfrm>
              <a:off x="1682750" y="4932363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000000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75" name="Line 29"/>
            <p:cNvSpPr>
              <a:spLocks noChangeShapeType="1"/>
            </p:cNvSpPr>
            <p:nvPr/>
          </p:nvSpPr>
          <p:spPr bwMode="auto">
            <a:xfrm>
              <a:off x="1682750" y="5218113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000000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76" name="Text Box 26"/>
            <p:cNvSpPr txBox="1">
              <a:spLocks noChangeArrowheads="1"/>
            </p:cNvSpPr>
            <p:nvPr/>
          </p:nvSpPr>
          <p:spPr bwMode="auto">
            <a:xfrm>
              <a:off x="1681163" y="3532188"/>
              <a:ext cx="1317625" cy="30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r>
                <a:rPr lang="en-US" altLang="en-US" sz="1400" kern="0">
                  <a:solidFill>
                    <a:srgbClr val="000000"/>
                  </a:solidFill>
                  <a:latin typeface="Tahoma" charset="0"/>
                </a:rPr>
                <a:t>application</a:t>
              </a:r>
            </a:p>
          </p:txBody>
        </p:sp>
        <p:sp>
          <p:nvSpPr>
            <p:cNvPr id="77" name="Text Box 26"/>
            <p:cNvSpPr txBox="1">
              <a:spLocks noChangeArrowheads="1"/>
            </p:cNvSpPr>
            <p:nvPr/>
          </p:nvSpPr>
          <p:spPr bwMode="auto">
            <a:xfrm>
              <a:off x="1636713" y="5189538"/>
              <a:ext cx="1317625" cy="30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r>
                <a:rPr lang="en-US" altLang="en-US" sz="1400" kern="0">
                  <a:solidFill>
                    <a:srgbClr val="969696"/>
                  </a:solidFill>
                  <a:latin typeface="Tahoma" charset="0"/>
                </a:rPr>
                <a:t>physical</a:t>
              </a:r>
            </a:p>
          </p:txBody>
        </p:sp>
        <p:sp>
          <p:nvSpPr>
            <p:cNvPr id="78" name="Text Box 26"/>
            <p:cNvSpPr txBox="1">
              <a:spLocks noChangeArrowheads="1"/>
            </p:cNvSpPr>
            <p:nvPr/>
          </p:nvSpPr>
          <p:spPr bwMode="auto">
            <a:xfrm>
              <a:off x="1655763" y="4903788"/>
              <a:ext cx="1317625" cy="30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r>
                <a:rPr lang="en-US" altLang="en-US" sz="1400" kern="0">
                  <a:solidFill>
                    <a:srgbClr val="969696"/>
                  </a:solidFill>
                  <a:latin typeface="Tahoma" charset="0"/>
                </a:rPr>
                <a:t>link</a:t>
              </a:r>
            </a:p>
          </p:txBody>
        </p:sp>
        <p:sp>
          <p:nvSpPr>
            <p:cNvPr id="79" name="Text Box 26"/>
            <p:cNvSpPr txBox="1">
              <a:spLocks noChangeArrowheads="1"/>
            </p:cNvSpPr>
            <p:nvPr/>
          </p:nvSpPr>
          <p:spPr bwMode="auto">
            <a:xfrm>
              <a:off x="1646238" y="4608513"/>
              <a:ext cx="1317625" cy="30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r>
                <a:rPr lang="en-US" altLang="en-US" sz="1400" kern="0">
                  <a:solidFill>
                    <a:srgbClr val="969696"/>
                  </a:solidFill>
                  <a:latin typeface="Tahoma" charset="0"/>
                </a:rPr>
                <a:t>network</a:t>
              </a:r>
            </a:p>
          </p:txBody>
        </p:sp>
        <p:sp>
          <p:nvSpPr>
            <p:cNvPr id="80" name="Oval 62"/>
            <p:cNvSpPr>
              <a:spLocks noChangeArrowheads="1"/>
            </p:cNvSpPr>
            <p:nvPr/>
          </p:nvSpPr>
          <p:spPr bwMode="auto">
            <a:xfrm>
              <a:off x="1814513" y="3806825"/>
              <a:ext cx="990600" cy="304800"/>
            </a:xfrm>
            <a:prstGeom prst="ellipse">
              <a:avLst/>
            </a:prstGeom>
            <a:solidFill>
              <a:srgbClr val="CC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r>
                <a:rPr lang="en-US" altLang="en-US" sz="1600" kern="0">
                  <a:solidFill>
                    <a:srgbClr val="000000"/>
                  </a:solidFill>
                  <a:latin typeface="Arial" charset="0"/>
                </a:rPr>
                <a:t>process</a:t>
              </a:r>
            </a:p>
          </p:txBody>
        </p:sp>
        <p:grpSp>
          <p:nvGrpSpPr>
            <p:cNvPr id="81" name="Group 63"/>
            <p:cNvGrpSpPr>
              <a:grpSpLocks/>
            </p:cNvGrpSpPr>
            <p:nvPr/>
          </p:nvGrpSpPr>
          <p:grpSpPr bwMode="auto">
            <a:xfrm>
              <a:off x="2062163" y="4167188"/>
              <a:ext cx="546100" cy="225425"/>
              <a:chOff x="1287" y="2524"/>
              <a:chExt cx="260" cy="100"/>
            </a:xfrm>
          </p:grpSpPr>
          <p:sp>
            <p:nvSpPr>
              <p:cNvPr id="111" name="Rectangle 64"/>
              <p:cNvSpPr>
                <a:spLocks noChangeArrowheads="1"/>
              </p:cNvSpPr>
              <p:nvPr/>
            </p:nvSpPr>
            <p:spPr bwMode="auto">
              <a:xfrm>
                <a:off x="1287" y="2524"/>
                <a:ext cx="260" cy="100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12" name="Rectangle 65"/>
              <p:cNvSpPr>
                <a:spLocks noChangeArrowheads="1"/>
              </p:cNvSpPr>
              <p:nvPr/>
            </p:nvSpPr>
            <p:spPr bwMode="auto">
              <a:xfrm>
                <a:off x="1338" y="2537"/>
                <a:ext cx="156" cy="76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CC99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13" name="Rectangle 66"/>
              <p:cNvSpPr>
                <a:spLocks noChangeArrowheads="1"/>
              </p:cNvSpPr>
              <p:nvPr/>
            </p:nvSpPr>
            <p:spPr bwMode="auto">
              <a:xfrm>
                <a:off x="1503" y="2582"/>
                <a:ext cx="27" cy="27"/>
              </a:xfrm>
              <a:prstGeom prst="rect">
                <a:avLst/>
              </a:prstGeom>
              <a:solidFill>
                <a:srgbClr val="CC9900"/>
              </a:solidFill>
              <a:ln w="9525">
                <a:solidFill>
                  <a:srgbClr val="CC99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14" name="Rectangle 67"/>
              <p:cNvSpPr>
                <a:spLocks noChangeArrowheads="1"/>
              </p:cNvSpPr>
              <p:nvPr/>
            </p:nvSpPr>
            <p:spPr bwMode="auto">
              <a:xfrm>
                <a:off x="1298" y="2583"/>
                <a:ext cx="26" cy="27"/>
              </a:xfrm>
              <a:prstGeom prst="rect">
                <a:avLst/>
              </a:prstGeom>
              <a:solidFill>
                <a:srgbClr val="CC9900"/>
              </a:solidFill>
              <a:ln w="9525">
                <a:solidFill>
                  <a:srgbClr val="CC99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sp>
          <p:nvSpPr>
            <p:cNvPr id="82" name="Rectangle 23"/>
            <p:cNvSpPr>
              <a:spLocks noChangeArrowheads="1"/>
            </p:cNvSpPr>
            <p:nvPr/>
          </p:nvSpPr>
          <p:spPr bwMode="auto">
            <a:xfrm>
              <a:off x="5380038" y="3459163"/>
              <a:ext cx="1296987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endParaRPr lang="en-US" altLang="en-US" sz="2400" kern="0">
                <a:solidFill>
                  <a:srgbClr val="000000"/>
                </a:solidFill>
                <a:latin typeface="Times New Roman" charset="0"/>
              </a:endParaRPr>
            </a:p>
          </p:txBody>
        </p:sp>
        <p:sp>
          <p:nvSpPr>
            <p:cNvPr id="83" name="Rectangle 24"/>
            <p:cNvSpPr>
              <a:spLocks noChangeArrowheads="1"/>
            </p:cNvSpPr>
            <p:nvPr/>
          </p:nvSpPr>
          <p:spPr bwMode="auto">
            <a:xfrm>
              <a:off x="5341938" y="3513138"/>
              <a:ext cx="1273175" cy="1979612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endParaRPr lang="en-US" altLang="en-US" sz="2400" kern="0">
                <a:solidFill>
                  <a:srgbClr val="000000"/>
                </a:solidFill>
                <a:latin typeface="Times New Roman" charset="0"/>
              </a:endParaRPr>
            </a:p>
          </p:txBody>
        </p:sp>
        <p:sp>
          <p:nvSpPr>
            <p:cNvPr id="84" name="Line 25"/>
            <p:cNvSpPr>
              <a:spLocks noChangeShapeType="1"/>
            </p:cNvSpPr>
            <p:nvPr/>
          </p:nvSpPr>
          <p:spPr bwMode="auto">
            <a:xfrm>
              <a:off x="5351463" y="4273550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000000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85" name="Text Box 26"/>
            <p:cNvSpPr txBox="1">
              <a:spLocks noChangeArrowheads="1"/>
            </p:cNvSpPr>
            <p:nvPr/>
          </p:nvSpPr>
          <p:spPr bwMode="auto">
            <a:xfrm>
              <a:off x="5308600" y="4256088"/>
              <a:ext cx="1317625" cy="30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r>
                <a:rPr lang="en-US" altLang="en-US" sz="1400" kern="0">
                  <a:solidFill>
                    <a:srgbClr val="969696"/>
                  </a:solidFill>
                  <a:latin typeface="Tahoma" charset="0"/>
                </a:rPr>
                <a:t>transport</a:t>
              </a:r>
            </a:p>
          </p:txBody>
        </p:sp>
        <p:sp>
          <p:nvSpPr>
            <p:cNvPr id="86" name="Line 27"/>
            <p:cNvSpPr>
              <a:spLocks noChangeShapeType="1"/>
            </p:cNvSpPr>
            <p:nvPr/>
          </p:nvSpPr>
          <p:spPr bwMode="auto">
            <a:xfrm>
              <a:off x="5359400" y="4594225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000000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87" name="Line 28"/>
            <p:cNvSpPr>
              <a:spLocks noChangeShapeType="1"/>
            </p:cNvSpPr>
            <p:nvPr/>
          </p:nvSpPr>
          <p:spPr bwMode="auto">
            <a:xfrm>
              <a:off x="5345113" y="4903788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000000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88" name="Line 29"/>
            <p:cNvSpPr>
              <a:spLocks noChangeShapeType="1"/>
            </p:cNvSpPr>
            <p:nvPr/>
          </p:nvSpPr>
          <p:spPr bwMode="auto">
            <a:xfrm>
              <a:off x="5345113" y="5189538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000000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89" name="Text Box 26"/>
            <p:cNvSpPr txBox="1">
              <a:spLocks noChangeArrowheads="1"/>
            </p:cNvSpPr>
            <p:nvPr/>
          </p:nvSpPr>
          <p:spPr bwMode="auto">
            <a:xfrm>
              <a:off x="5343525" y="3503613"/>
              <a:ext cx="1317625" cy="30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r>
                <a:rPr lang="en-US" altLang="en-US" sz="1400" kern="0">
                  <a:solidFill>
                    <a:srgbClr val="000000"/>
                  </a:solidFill>
                  <a:latin typeface="Tahoma" charset="0"/>
                </a:rPr>
                <a:t>application</a:t>
              </a:r>
            </a:p>
          </p:txBody>
        </p:sp>
        <p:sp>
          <p:nvSpPr>
            <p:cNvPr id="90" name="Text Box 26"/>
            <p:cNvSpPr txBox="1">
              <a:spLocks noChangeArrowheads="1"/>
            </p:cNvSpPr>
            <p:nvPr/>
          </p:nvSpPr>
          <p:spPr bwMode="auto">
            <a:xfrm>
              <a:off x="5299075" y="5160963"/>
              <a:ext cx="1317625" cy="30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r>
                <a:rPr lang="en-US" altLang="en-US" sz="1400" kern="0">
                  <a:solidFill>
                    <a:srgbClr val="969696"/>
                  </a:solidFill>
                  <a:latin typeface="Tahoma" charset="0"/>
                </a:rPr>
                <a:t>physical</a:t>
              </a:r>
            </a:p>
          </p:txBody>
        </p:sp>
        <p:sp>
          <p:nvSpPr>
            <p:cNvPr id="91" name="Text Box 26"/>
            <p:cNvSpPr txBox="1">
              <a:spLocks noChangeArrowheads="1"/>
            </p:cNvSpPr>
            <p:nvPr/>
          </p:nvSpPr>
          <p:spPr bwMode="auto">
            <a:xfrm>
              <a:off x="5318125" y="4875213"/>
              <a:ext cx="1317625" cy="30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r>
                <a:rPr lang="en-US" altLang="en-US" sz="1400" kern="0">
                  <a:solidFill>
                    <a:srgbClr val="969696"/>
                  </a:solidFill>
                  <a:latin typeface="Tahoma" charset="0"/>
                </a:rPr>
                <a:t>link</a:t>
              </a:r>
            </a:p>
          </p:txBody>
        </p:sp>
        <p:sp>
          <p:nvSpPr>
            <p:cNvPr id="92" name="Text Box 26"/>
            <p:cNvSpPr txBox="1">
              <a:spLocks noChangeArrowheads="1"/>
            </p:cNvSpPr>
            <p:nvPr/>
          </p:nvSpPr>
          <p:spPr bwMode="auto">
            <a:xfrm>
              <a:off x="5308600" y="4579938"/>
              <a:ext cx="1317625" cy="30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r>
                <a:rPr lang="en-US" altLang="en-US" sz="1400" kern="0">
                  <a:solidFill>
                    <a:srgbClr val="969696"/>
                  </a:solidFill>
                  <a:latin typeface="Tahoma" charset="0"/>
                </a:rPr>
                <a:t>network</a:t>
              </a:r>
            </a:p>
          </p:txBody>
        </p:sp>
        <p:sp>
          <p:nvSpPr>
            <p:cNvPr id="93" name="Oval 80"/>
            <p:cNvSpPr>
              <a:spLocks noChangeArrowheads="1"/>
            </p:cNvSpPr>
            <p:nvPr/>
          </p:nvSpPr>
          <p:spPr bwMode="auto">
            <a:xfrm>
              <a:off x="5476875" y="3778250"/>
              <a:ext cx="990600" cy="304800"/>
            </a:xfrm>
            <a:prstGeom prst="ellipse">
              <a:avLst/>
            </a:prstGeom>
            <a:solidFill>
              <a:srgbClr val="CC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r>
                <a:rPr lang="en-US" altLang="en-US" sz="1600" kern="0">
                  <a:solidFill>
                    <a:srgbClr val="000000"/>
                  </a:solidFill>
                  <a:latin typeface="Arial" charset="0"/>
                </a:rPr>
                <a:t>process</a:t>
              </a:r>
            </a:p>
          </p:txBody>
        </p:sp>
        <p:grpSp>
          <p:nvGrpSpPr>
            <p:cNvPr id="94" name="Group 81"/>
            <p:cNvGrpSpPr>
              <a:grpSpLocks/>
            </p:cNvGrpSpPr>
            <p:nvPr/>
          </p:nvGrpSpPr>
          <p:grpSpPr bwMode="auto">
            <a:xfrm>
              <a:off x="5724525" y="4138613"/>
              <a:ext cx="546100" cy="225425"/>
              <a:chOff x="1287" y="2524"/>
              <a:chExt cx="260" cy="100"/>
            </a:xfrm>
          </p:grpSpPr>
          <p:sp>
            <p:nvSpPr>
              <p:cNvPr id="107" name="Rectangle 82"/>
              <p:cNvSpPr>
                <a:spLocks noChangeArrowheads="1"/>
              </p:cNvSpPr>
              <p:nvPr/>
            </p:nvSpPr>
            <p:spPr bwMode="auto">
              <a:xfrm>
                <a:off x="1287" y="2524"/>
                <a:ext cx="260" cy="100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8" name="Rectangle 83"/>
              <p:cNvSpPr>
                <a:spLocks noChangeArrowheads="1"/>
              </p:cNvSpPr>
              <p:nvPr/>
            </p:nvSpPr>
            <p:spPr bwMode="auto">
              <a:xfrm>
                <a:off x="1338" y="2537"/>
                <a:ext cx="156" cy="76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CC99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9" name="Rectangle 84"/>
              <p:cNvSpPr>
                <a:spLocks noChangeArrowheads="1"/>
              </p:cNvSpPr>
              <p:nvPr/>
            </p:nvSpPr>
            <p:spPr bwMode="auto">
              <a:xfrm>
                <a:off x="1503" y="2582"/>
                <a:ext cx="27" cy="27"/>
              </a:xfrm>
              <a:prstGeom prst="rect">
                <a:avLst/>
              </a:prstGeom>
              <a:solidFill>
                <a:srgbClr val="CC9900"/>
              </a:solidFill>
              <a:ln w="9525">
                <a:solidFill>
                  <a:srgbClr val="CC99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10" name="Rectangle 85"/>
              <p:cNvSpPr>
                <a:spLocks noChangeArrowheads="1"/>
              </p:cNvSpPr>
              <p:nvPr/>
            </p:nvSpPr>
            <p:spPr bwMode="auto">
              <a:xfrm>
                <a:off x="1298" y="2583"/>
                <a:ext cx="26" cy="27"/>
              </a:xfrm>
              <a:prstGeom prst="rect">
                <a:avLst/>
              </a:prstGeom>
              <a:solidFill>
                <a:srgbClr val="CC9900"/>
              </a:solidFill>
              <a:ln w="9525">
                <a:solidFill>
                  <a:srgbClr val="CC99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  <a:defRPr/>
                </a:pPr>
                <a:endParaRPr lang="en-US" altLang="en-US" sz="2000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sp>
          <p:nvSpPr>
            <p:cNvPr id="95" name="Line 87"/>
            <p:cNvSpPr>
              <a:spLocks noChangeShapeType="1"/>
            </p:cNvSpPr>
            <p:nvPr/>
          </p:nvSpPr>
          <p:spPr bwMode="auto">
            <a:xfrm flipH="1">
              <a:off x="6534150" y="3910013"/>
              <a:ext cx="609600" cy="0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000000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96" name="Line 88"/>
            <p:cNvSpPr>
              <a:spLocks noChangeShapeType="1"/>
            </p:cNvSpPr>
            <p:nvPr/>
          </p:nvSpPr>
          <p:spPr bwMode="auto">
            <a:xfrm>
              <a:off x="6759575" y="4335463"/>
              <a:ext cx="0" cy="1022350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000000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97" name="Line 89"/>
            <p:cNvSpPr>
              <a:spLocks noChangeShapeType="1"/>
            </p:cNvSpPr>
            <p:nvPr/>
          </p:nvSpPr>
          <p:spPr bwMode="auto">
            <a:xfrm flipH="1">
              <a:off x="6783388" y="4835525"/>
              <a:ext cx="609600" cy="0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000000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98" name="Text Box 56"/>
            <p:cNvSpPr txBox="1">
              <a:spLocks noChangeArrowheads="1"/>
            </p:cNvSpPr>
            <p:nvPr/>
          </p:nvSpPr>
          <p:spPr bwMode="auto">
            <a:xfrm>
              <a:off x="3697288" y="3590925"/>
              <a:ext cx="917575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r>
                <a:rPr lang="en-US" altLang="en-US" sz="2000" i="1" kern="0">
                  <a:solidFill>
                    <a:srgbClr val="CC0000"/>
                  </a:solidFill>
                  <a:latin typeface="Arial" charset="0"/>
                </a:rPr>
                <a:t>socket</a:t>
              </a:r>
            </a:p>
          </p:txBody>
        </p:sp>
        <p:sp>
          <p:nvSpPr>
            <p:cNvPr id="99" name="Line 91"/>
            <p:cNvSpPr>
              <a:spLocks noChangeShapeType="1"/>
            </p:cNvSpPr>
            <p:nvPr/>
          </p:nvSpPr>
          <p:spPr bwMode="auto">
            <a:xfrm flipV="1">
              <a:off x="2700338" y="3790950"/>
              <a:ext cx="968375" cy="434975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000000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100" name="Line 92"/>
            <p:cNvSpPr>
              <a:spLocks noChangeShapeType="1"/>
            </p:cNvSpPr>
            <p:nvPr/>
          </p:nvSpPr>
          <p:spPr bwMode="auto">
            <a:xfrm flipH="1" flipV="1">
              <a:off x="4635500" y="3779838"/>
              <a:ext cx="968375" cy="434975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000000"/>
                </a:solidFill>
                <a:latin typeface="Arial" charset="0"/>
                <a:ea typeface="ＭＳ Ｐゴシック" charset="-128"/>
              </a:endParaRPr>
            </a:p>
          </p:txBody>
        </p:sp>
        <p:grpSp>
          <p:nvGrpSpPr>
            <p:cNvPr id="101" name="Group 93"/>
            <p:cNvGrpSpPr>
              <a:grpSpLocks/>
            </p:cNvGrpSpPr>
            <p:nvPr/>
          </p:nvGrpSpPr>
          <p:grpSpPr bwMode="auto">
            <a:xfrm>
              <a:off x="358775" y="4808538"/>
              <a:ext cx="1035050" cy="904875"/>
              <a:chOff x="-44" y="1473"/>
              <a:chExt cx="981" cy="1105"/>
            </a:xfrm>
          </p:grpSpPr>
          <p:pic>
            <p:nvPicPr>
              <p:cNvPr id="105" name="Picture 94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6" name="Freeform 95"/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3459 w 356"/>
                  <a:gd name="T3" fmla="*/ 887 h 368"/>
                  <a:gd name="T4" fmla="*/ 15967 w 356"/>
                  <a:gd name="T5" fmla="*/ 18491 h 368"/>
                  <a:gd name="T6" fmla="*/ 3519 w 356"/>
                  <a:gd name="T7" fmla="*/ 23125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</p:grpSp>
        <p:grpSp>
          <p:nvGrpSpPr>
            <p:cNvPr id="102" name="Group 96"/>
            <p:cNvGrpSpPr>
              <a:grpSpLocks/>
            </p:cNvGrpSpPr>
            <p:nvPr/>
          </p:nvGrpSpPr>
          <p:grpSpPr bwMode="auto">
            <a:xfrm flipH="1">
              <a:off x="7075488" y="5091113"/>
              <a:ext cx="1035050" cy="904875"/>
              <a:chOff x="-44" y="1473"/>
              <a:chExt cx="981" cy="1105"/>
            </a:xfrm>
          </p:grpSpPr>
          <p:pic>
            <p:nvPicPr>
              <p:cNvPr id="103" name="Picture 97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4" name="Freeform 98"/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3459 w 356"/>
                  <a:gd name="T3" fmla="*/ 887 h 368"/>
                  <a:gd name="T4" fmla="*/ 15967 w 356"/>
                  <a:gd name="T5" fmla="*/ 18491 h 368"/>
                  <a:gd name="T6" fmla="*/ 3519 w 356"/>
                  <a:gd name="T7" fmla="*/ 23125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000000"/>
                  </a:solidFill>
                  <a:latin typeface="Arial" charset="0"/>
                  <a:ea typeface="ＭＳ Ｐゴシック" charset="-128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50398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</p:spPr>
        <p:txBody>
          <a:bodyPr/>
          <a:lstStyle/>
          <a:p>
            <a:r>
              <a:rPr lang="en-US" dirty="0"/>
              <a:t>Type of Socket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31180" y="863444"/>
            <a:ext cx="5951869" cy="5590565"/>
          </a:xfrm>
        </p:spPr>
        <p:txBody>
          <a:bodyPr/>
          <a:lstStyle/>
          <a:p>
            <a:r>
              <a:rPr lang="en-US" altLang="en-US" dirty="0"/>
              <a:t>SOCK_STREAM</a:t>
            </a:r>
          </a:p>
          <a:p>
            <a:pPr lvl="1"/>
            <a:r>
              <a:rPr lang="en-US" altLang="en-US" dirty="0"/>
              <a:t>E.g. TCP</a:t>
            </a:r>
          </a:p>
          <a:p>
            <a:pPr lvl="1"/>
            <a:r>
              <a:rPr lang="en-US" altLang="en-US" dirty="0"/>
              <a:t>Reliable delivery</a:t>
            </a:r>
          </a:p>
          <a:p>
            <a:pPr lvl="1"/>
            <a:r>
              <a:rPr lang="en-US" altLang="en-US" dirty="0"/>
              <a:t>In-order guaranteed</a:t>
            </a:r>
          </a:p>
          <a:p>
            <a:pPr lvl="1"/>
            <a:r>
              <a:rPr lang="en-US" altLang="en-US" dirty="0"/>
              <a:t>Connection-oriented</a:t>
            </a:r>
          </a:p>
          <a:p>
            <a:pPr lvl="1"/>
            <a:r>
              <a:rPr lang="en-US" altLang="en-US" dirty="0"/>
              <a:t>Bidirectional</a:t>
            </a:r>
          </a:p>
          <a:p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4294967295"/>
          </p:nvPr>
        </p:nvSpPr>
        <p:spPr>
          <a:xfrm>
            <a:off x="6454775" y="863444"/>
            <a:ext cx="5737225" cy="5181600"/>
          </a:xfrm>
        </p:spPr>
        <p:txBody>
          <a:bodyPr/>
          <a:lstStyle/>
          <a:p>
            <a:pPr marL="265113" indent="-265113" algn="just">
              <a:buClr>
                <a:schemeClr val="accent6"/>
              </a:buClr>
              <a:buFont typeface="Wingdings 3" panose="05040102010807070707" pitchFamily="18" charset="2"/>
              <a:buChar char=""/>
            </a:pPr>
            <a:r>
              <a:rPr lang="en-US" altLang="en-US" sz="2400" dirty="0"/>
              <a:t>SOCK_DGRAM</a:t>
            </a:r>
          </a:p>
          <a:p>
            <a:pPr marL="809625" lvl="1" indent="-352425" algn="just">
              <a:buClr>
                <a:schemeClr val="accent6"/>
              </a:buClr>
              <a:buFont typeface="Wingdings 3" panose="05040102010807070707" pitchFamily="18" charset="2"/>
              <a:buChar char=""/>
            </a:pPr>
            <a:r>
              <a:rPr lang="en-US" altLang="en-US" sz="2000" dirty="0"/>
              <a:t>E.g. UDP</a:t>
            </a:r>
          </a:p>
          <a:p>
            <a:pPr marL="809625" lvl="1" indent="-352425" algn="just">
              <a:buClr>
                <a:schemeClr val="accent6"/>
              </a:buClr>
              <a:buFont typeface="Wingdings 3" panose="05040102010807070707" pitchFamily="18" charset="2"/>
              <a:buChar char=""/>
            </a:pPr>
            <a:r>
              <a:rPr lang="en-US" altLang="en-US" sz="2000" dirty="0"/>
              <a:t>Unreliable delivery</a:t>
            </a:r>
          </a:p>
          <a:p>
            <a:pPr marL="809625" lvl="1" indent="-352425" algn="just">
              <a:buClr>
                <a:schemeClr val="accent6"/>
              </a:buClr>
              <a:buFont typeface="Wingdings 3" panose="05040102010807070707" pitchFamily="18" charset="2"/>
              <a:buChar char=""/>
            </a:pPr>
            <a:r>
              <a:rPr lang="en-US" altLang="en-US" sz="2000" dirty="0"/>
              <a:t>No order guarantees</a:t>
            </a:r>
          </a:p>
          <a:p>
            <a:pPr marL="809625" lvl="1" indent="-352425" algn="just">
              <a:buClr>
                <a:schemeClr val="accent6"/>
              </a:buClr>
              <a:buFont typeface="Wingdings 3" panose="05040102010807070707" pitchFamily="18" charset="2"/>
              <a:buChar char=""/>
            </a:pPr>
            <a:r>
              <a:rPr lang="en-US" altLang="en-US" sz="2000" dirty="0"/>
              <a:t>Connection-less</a:t>
            </a:r>
          </a:p>
          <a:p>
            <a:pPr marL="809625" lvl="1" indent="-352425" algn="just">
              <a:buClr>
                <a:schemeClr val="accent6"/>
              </a:buClr>
              <a:buFont typeface="Wingdings 3" panose="05040102010807070707" pitchFamily="18" charset="2"/>
              <a:buChar char=""/>
            </a:pPr>
            <a:r>
              <a:rPr lang="en-US" altLang="en-US" sz="2000" dirty="0"/>
              <a:t>Unidirectional</a:t>
            </a:r>
          </a:p>
          <a:p>
            <a:endParaRPr lang="en-US" dirty="0"/>
          </a:p>
        </p:txBody>
      </p:sp>
      <p:grpSp>
        <p:nvGrpSpPr>
          <p:cNvPr id="7" name="Group 53"/>
          <p:cNvGrpSpPr>
            <a:grpSpLocks noChangeAspect="1"/>
          </p:cNvGrpSpPr>
          <p:nvPr/>
        </p:nvGrpSpPr>
        <p:grpSpPr bwMode="auto">
          <a:xfrm>
            <a:off x="1963200" y="4125566"/>
            <a:ext cx="3816000" cy="1744835"/>
            <a:chOff x="96" y="2463"/>
            <a:chExt cx="2688" cy="1187"/>
          </a:xfrm>
        </p:grpSpPr>
        <p:grpSp>
          <p:nvGrpSpPr>
            <p:cNvPr id="8" name="Group 20"/>
            <p:cNvGrpSpPr>
              <a:grpSpLocks/>
            </p:cNvGrpSpPr>
            <p:nvPr/>
          </p:nvGrpSpPr>
          <p:grpSpPr bwMode="auto">
            <a:xfrm>
              <a:off x="96" y="2463"/>
              <a:ext cx="912" cy="353"/>
              <a:chOff x="360" y="3782"/>
              <a:chExt cx="912" cy="353"/>
            </a:xfrm>
          </p:grpSpPr>
          <p:sp>
            <p:nvSpPr>
              <p:cNvPr id="26" name="Oval 19"/>
              <p:cNvSpPr>
                <a:spLocks noChangeArrowheads="1"/>
              </p:cNvSpPr>
              <p:nvPr/>
            </p:nvSpPr>
            <p:spPr bwMode="auto">
              <a:xfrm>
                <a:off x="384" y="3782"/>
                <a:ext cx="183" cy="353"/>
              </a:xfrm>
              <a:prstGeom prst="ellipse">
                <a:avLst/>
              </a:prstGeom>
              <a:solidFill>
                <a:srgbClr val="FF0000"/>
              </a:solidFill>
              <a:ln w="3175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27" name="Text Box 17"/>
              <p:cNvSpPr txBox="1">
                <a:spLocks noChangeArrowheads="1"/>
              </p:cNvSpPr>
              <p:nvPr/>
            </p:nvSpPr>
            <p:spPr bwMode="auto">
              <a:xfrm>
                <a:off x="360" y="3815"/>
                <a:ext cx="912" cy="25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CC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en-US"/>
                  <a:t>App</a:t>
                </a:r>
              </a:p>
            </p:txBody>
          </p:sp>
          <p:sp>
            <p:nvSpPr>
              <p:cNvPr id="28" name="Oval 18"/>
              <p:cNvSpPr>
                <a:spLocks noChangeArrowheads="1"/>
              </p:cNvSpPr>
              <p:nvPr/>
            </p:nvSpPr>
            <p:spPr bwMode="auto">
              <a:xfrm>
                <a:off x="408" y="3782"/>
                <a:ext cx="183" cy="353"/>
              </a:xfrm>
              <a:prstGeom prst="ellipse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CC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9" name="Text Box 6"/>
            <p:cNvSpPr txBox="1">
              <a:spLocks noChangeArrowheads="1"/>
            </p:cNvSpPr>
            <p:nvPr/>
          </p:nvSpPr>
          <p:spPr bwMode="auto">
            <a:xfrm>
              <a:off x="576" y="3264"/>
              <a:ext cx="960" cy="25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FF"/>
                  </a:solidFill>
                </a14:hiddenFill>
              </a:ext>
              <a:ext uri="{91240B29-F687-4F45-9708-019B960494DF}">
                <a14:hiddenLine xmlns:a14="http://schemas.microsoft.com/office/drawing/2010/main" w="317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endParaRPr lang="en-US" altLang="en-US">
                <a:latin typeface="Times New Roman" charset="0"/>
              </a:endParaRPr>
            </a:p>
          </p:txBody>
        </p:sp>
        <p:grpSp>
          <p:nvGrpSpPr>
            <p:cNvPr id="10" name="Group 8"/>
            <p:cNvGrpSpPr>
              <a:grpSpLocks/>
            </p:cNvGrpSpPr>
            <p:nvPr/>
          </p:nvGrpSpPr>
          <p:grpSpPr bwMode="auto">
            <a:xfrm>
              <a:off x="576" y="2832"/>
              <a:ext cx="1056" cy="818"/>
              <a:chOff x="1104" y="2400"/>
              <a:chExt cx="1056" cy="818"/>
            </a:xfrm>
          </p:grpSpPr>
          <p:sp>
            <p:nvSpPr>
              <p:cNvPr id="24" name="AutoShape 5"/>
              <p:cNvSpPr>
                <a:spLocks noChangeArrowheads="1"/>
              </p:cNvSpPr>
              <p:nvPr/>
            </p:nvSpPr>
            <p:spPr bwMode="auto">
              <a:xfrm rot="5400000">
                <a:off x="1223" y="2498"/>
                <a:ext cx="818" cy="622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00CCFF"/>
              </a:solidFill>
              <a:ln w="317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7"/>
              <p:cNvSpPr txBox="1">
                <a:spLocks noChangeArrowheads="1"/>
              </p:cNvSpPr>
              <p:nvPr/>
            </p:nvSpPr>
            <p:spPr bwMode="auto">
              <a:xfrm>
                <a:off x="1104" y="2673"/>
                <a:ext cx="1056" cy="27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CC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anchor="ctr"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en-US" sz="2000" dirty="0"/>
                  <a:t>socket</a:t>
                </a:r>
              </a:p>
            </p:txBody>
          </p:sp>
        </p:grpSp>
        <p:sp>
          <p:nvSpPr>
            <p:cNvPr id="11" name="AutoShape 21"/>
            <p:cNvSpPr>
              <a:spLocks noChangeArrowheads="1"/>
            </p:cNvSpPr>
            <p:nvPr/>
          </p:nvSpPr>
          <p:spPr bwMode="auto">
            <a:xfrm flipV="1">
              <a:off x="192" y="2736"/>
              <a:ext cx="720" cy="816"/>
            </a:xfrm>
            <a:custGeom>
              <a:avLst/>
              <a:gdLst>
                <a:gd name="G0" fmla="+- 12427 0 0"/>
                <a:gd name="G1" fmla="+- 2302 0 0"/>
                <a:gd name="G2" fmla="+- 12158 0 2302"/>
                <a:gd name="G3" fmla="+- G2 0 2302"/>
                <a:gd name="G4" fmla="*/ G3 32768 32059"/>
                <a:gd name="G5" fmla="*/ G4 1 2"/>
                <a:gd name="G6" fmla="+- 21600 0 12427"/>
                <a:gd name="G7" fmla="*/ G6 2302 6079"/>
                <a:gd name="G8" fmla="+- G7 12427 0"/>
                <a:gd name="T0" fmla="*/ 12427 w 21600"/>
                <a:gd name="T1" fmla="*/ 0 h 21600"/>
                <a:gd name="T2" fmla="*/ 12427 w 21600"/>
                <a:gd name="T3" fmla="*/ 12158 h 21600"/>
                <a:gd name="T4" fmla="*/ 3861 w 21600"/>
                <a:gd name="T5" fmla="*/ 21600 h 21600"/>
                <a:gd name="T6" fmla="*/ 21600 w 21600"/>
                <a:gd name="T7" fmla="*/ 6079 h 21600"/>
                <a:gd name="T8" fmla="*/ 17694720 60000 65536"/>
                <a:gd name="T9" fmla="*/ 5898240 60000 65536"/>
                <a:gd name="T10" fmla="*/ 5898240 60000 65536"/>
                <a:gd name="T11" fmla="*/ 0 60000 65536"/>
                <a:gd name="T12" fmla="*/ 12427 w 21600"/>
                <a:gd name="T13" fmla="*/ G1 h 21600"/>
                <a:gd name="T14" fmla="*/ G8 w 21600"/>
                <a:gd name="T15" fmla="*/ G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21600" y="6079"/>
                  </a:moveTo>
                  <a:lnTo>
                    <a:pt x="12427" y="0"/>
                  </a:lnTo>
                  <a:lnTo>
                    <a:pt x="12427" y="2302"/>
                  </a:lnTo>
                  <a:cubicBezTo>
                    <a:pt x="5564" y="2302"/>
                    <a:pt x="0" y="6715"/>
                    <a:pt x="0" y="12158"/>
                  </a:cubicBezTo>
                  <a:lnTo>
                    <a:pt x="0" y="21600"/>
                  </a:lnTo>
                  <a:lnTo>
                    <a:pt x="7721" y="21600"/>
                  </a:lnTo>
                  <a:lnTo>
                    <a:pt x="7721" y="12158"/>
                  </a:lnTo>
                  <a:cubicBezTo>
                    <a:pt x="7721" y="10887"/>
                    <a:pt x="9828" y="9856"/>
                    <a:pt x="12427" y="9856"/>
                  </a:cubicBezTo>
                  <a:lnTo>
                    <a:pt x="12427" y="12158"/>
                  </a:lnTo>
                  <a:close/>
                </a:path>
              </a:pathLst>
            </a:custGeom>
            <a:solidFill>
              <a:srgbClr val="FFFF00"/>
            </a:solidFill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2" name="Text Box 12"/>
            <p:cNvSpPr txBox="1">
              <a:spLocks noChangeArrowheads="1"/>
            </p:cNvSpPr>
            <p:nvPr/>
          </p:nvSpPr>
          <p:spPr bwMode="auto">
            <a:xfrm>
              <a:off x="96" y="2976"/>
              <a:ext cx="240" cy="232"/>
            </a:xfrm>
            <a:prstGeom prst="rect">
              <a:avLst/>
            </a:prstGeom>
            <a:solidFill>
              <a:srgbClr val="969696"/>
            </a:solidFill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en-US" sz="1600"/>
                <a:t>3</a:t>
              </a:r>
            </a:p>
          </p:txBody>
        </p:sp>
        <p:sp>
          <p:nvSpPr>
            <p:cNvPr id="13" name="Text Box 15"/>
            <p:cNvSpPr txBox="1">
              <a:spLocks noChangeArrowheads="1"/>
            </p:cNvSpPr>
            <p:nvPr/>
          </p:nvSpPr>
          <p:spPr bwMode="auto">
            <a:xfrm>
              <a:off x="288" y="3024"/>
              <a:ext cx="240" cy="232"/>
            </a:xfrm>
            <a:prstGeom prst="rect">
              <a:avLst/>
            </a:prstGeom>
            <a:solidFill>
              <a:srgbClr val="969696"/>
            </a:solidFill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en-US" sz="1600"/>
                <a:t>2</a:t>
              </a:r>
            </a:p>
          </p:txBody>
        </p:sp>
        <p:sp>
          <p:nvSpPr>
            <p:cNvPr id="14" name="Text Box 16"/>
            <p:cNvSpPr txBox="1">
              <a:spLocks noChangeArrowheads="1"/>
            </p:cNvSpPr>
            <p:nvPr/>
          </p:nvSpPr>
          <p:spPr bwMode="auto">
            <a:xfrm>
              <a:off x="480" y="3072"/>
              <a:ext cx="240" cy="232"/>
            </a:xfrm>
            <a:prstGeom prst="rect">
              <a:avLst/>
            </a:prstGeom>
            <a:solidFill>
              <a:srgbClr val="969696"/>
            </a:solidFill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en-US" sz="1600"/>
                <a:t>1</a:t>
              </a:r>
            </a:p>
          </p:txBody>
        </p:sp>
        <p:sp>
          <p:nvSpPr>
            <p:cNvPr id="15" name="Rectangle 26"/>
            <p:cNvSpPr>
              <a:spLocks noChangeArrowheads="1"/>
            </p:cNvSpPr>
            <p:nvPr/>
          </p:nvSpPr>
          <p:spPr bwMode="auto">
            <a:xfrm>
              <a:off x="1536" y="2946"/>
              <a:ext cx="96" cy="251"/>
            </a:xfrm>
            <a:prstGeom prst="rect">
              <a:avLst/>
            </a:prstGeom>
            <a:solidFill>
              <a:srgbClr val="969696"/>
            </a:solidFill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Rectangle 27"/>
            <p:cNvSpPr>
              <a:spLocks noChangeArrowheads="1"/>
            </p:cNvSpPr>
            <p:nvPr/>
          </p:nvSpPr>
          <p:spPr bwMode="auto">
            <a:xfrm>
              <a:off x="1728" y="2946"/>
              <a:ext cx="96" cy="251"/>
            </a:xfrm>
            <a:prstGeom prst="rect">
              <a:avLst/>
            </a:prstGeom>
            <a:solidFill>
              <a:srgbClr val="969696"/>
            </a:solidFill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Rectangle 28"/>
            <p:cNvSpPr>
              <a:spLocks noChangeArrowheads="1"/>
            </p:cNvSpPr>
            <p:nvPr/>
          </p:nvSpPr>
          <p:spPr bwMode="auto">
            <a:xfrm>
              <a:off x="1920" y="2946"/>
              <a:ext cx="96" cy="251"/>
            </a:xfrm>
            <a:prstGeom prst="rect">
              <a:avLst/>
            </a:prstGeom>
            <a:solidFill>
              <a:srgbClr val="969696"/>
            </a:solidFill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grpSp>
          <p:nvGrpSpPr>
            <p:cNvPr id="18" name="Group 52"/>
            <p:cNvGrpSpPr>
              <a:grpSpLocks/>
            </p:cNvGrpSpPr>
            <p:nvPr/>
          </p:nvGrpSpPr>
          <p:grpSpPr bwMode="auto">
            <a:xfrm>
              <a:off x="1440" y="3148"/>
              <a:ext cx="1344" cy="385"/>
              <a:chOff x="1440" y="3148"/>
              <a:chExt cx="1443" cy="385"/>
            </a:xfrm>
          </p:grpSpPr>
          <p:sp>
            <p:nvSpPr>
              <p:cNvPr id="19" name="Line 9"/>
              <p:cNvSpPr>
                <a:spLocks noChangeShapeType="1"/>
              </p:cNvSpPr>
              <p:nvPr/>
            </p:nvSpPr>
            <p:spPr bwMode="auto">
              <a:xfrm>
                <a:off x="1440" y="3168"/>
                <a:ext cx="768" cy="1"/>
              </a:xfrm>
              <a:prstGeom prst="line">
                <a:avLst/>
              </a:prstGeom>
              <a:noFill/>
              <a:ln w="31750">
                <a:solidFill>
                  <a:schemeClr val="tx1"/>
                </a:solidFill>
                <a:round/>
                <a:headEnd/>
                <a:tailEnd type="arrow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" name="Text Box 10"/>
              <p:cNvSpPr txBox="1">
                <a:spLocks noChangeArrowheads="1"/>
              </p:cNvSpPr>
              <p:nvPr/>
            </p:nvSpPr>
            <p:spPr bwMode="auto">
              <a:xfrm>
                <a:off x="2208" y="3148"/>
                <a:ext cx="675" cy="251"/>
              </a:xfrm>
              <a:prstGeom prst="rect">
                <a:avLst/>
              </a:prstGeom>
              <a:solidFill>
                <a:srgbClr val="3366FF"/>
              </a:solidFill>
              <a:ln w="317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anchor="ctr"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en-US"/>
                  <a:t>Dest.</a:t>
                </a:r>
              </a:p>
            </p:txBody>
          </p:sp>
          <p:sp>
            <p:nvSpPr>
              <p:cNvPr id="21" name="Line 22"/>
              <p:cNvSpPr>
                <a:spLocks noChangeShapeType="1"/>
              </p:cNvSpPr>
              <p:nvPr/>
            </p:nvSpPr>
            <p:spPr bwMode="auto">
              <a:xfrm flipH="1">
                <a:off x="1440" y="3312"/>
                <a:ext cx="768" cy="1"/>
              </a:xfrm>
              <a:prstGeom prst="line">
                <a:avLst/>
              </a:prstGeom>
              <a:noFill/>
              <a:ln w="31750">
                <a:solidFill>
                  <a:schemeClr val="tx1"/>
                </a:solidFill>
                <a:round/>
                <a:headEnd/>
                <a:tailEnd type="arrow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" name="Rectangle 29"/>
              <p:cNvSpPr>
                <a:spLocks noChangeArrowheads="1"/>
              </p:cNvSpPr>
              <p:nvPr/>
            </p:nvSpPr>
            <p:spPr bwMode="auto">
              <a:xfrm>
                <a:off x="1632" y="3282"/>
                <a:ext cx="96" cy="251"/>
              </a:xfrm>
              <a:prstGeom prst="rect">
                <a:avLst/>
              </a:prstGeom>
              <a:solidFill>
                <a:schemeClr val="tx2"/>
              </a:solidFill>
              <a:ln w="317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23" name="Rectangle 30"/>
              <p:cNvSpPr>
                <a:spLocks noChangeArrowheads="1"/>
              </p:cNvSpPr>
              <p:nvPr/>
            </p:nvSpPr>
            <p:spPr bwMode="auto">
              <a:xfrm>
                <a:off x="1824" y="3282"/>
                <a:ext cx="96" cy="251"/>
              </a:xfrm>
              <a:prstGeom prst="rect">
                <a:avLst/>
              </a:prstGeom>
              <a:solidFill>
                <a:schemeClr val="tx2"/>
              </a:solidFill>
              <a:ln w="317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9" name="Group 85"/>
          <p:cNvGrpSpPr>
            <a:grpSpLocks noChangeAspect="1"/>
          </p:cNvGrpSpPr>
          <p:nvPr/>
        </p:nvGrpSpPr>
        <p:grpSpPr bwMode="auto">
          <a:xfrm>
            <a:off x="6637200" y="4205656"/>
            <a:ext cx="3373200" cy="1860935"/>
            <a:chOff x="2928" y="2839"/>
            <a:chExt cx="2496" cy="1377"/>
          </a:xfrm>
        </p:grpSpPr>
        <p:grpSp>
          <p:nvGrpSpPr>
            <p:cNvPr id="30" name="Group 55"/>
            <p:cNvGrpSpPr>
              <a:grpSpLocks/>
            </p:cNvGrpSpPr>
            <p:nvPr/>
          </p:nvGrpSpPr>
          <p:grpSpPr bwMode="auto">
            <a:xfrm>
              <a:off x="2928" y="2880"/>
              <a:ext cx="912" cy="384"/>
              <a:chOff x="360" y="3767"/>
              <a:chExt cx="912" cy="384"/>
            </a:xfrm>
          </p:grpSpPr>
          <p:sp>
            <p:nvSpPr>
              <p:cNvPr id="53" name="Oval 56"/>
              <p:cNvSpPr>
                <a:spLocks noChangeArrowheads="1"/>
              </p:cNvSpPr>
              <p:nvPr/>
            </p:nvSpPr>
            <p:spPr bwMode="auto">
              <a:xfrm>
                <a:off x="384" y="3767"/>
                <a:ext cx="192" cy="384"/>
              </a:xfrm>
              <a:prstGeom prst="ellipse">
                <a:avLst/>
              </a:prstGeom>
              <a:solidFill>
                <a:srgbClr val="FF0000"/>
              </a:solidFill>
              <a:ln w="3175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4" name="Text Box 57"/>
              <p:cNvSpPr txBox="1">
                <a:spLocks noChangeArrowheads="1"/>
              </p:cNvSpPr>
              <p:nvPr/>
            </p:nvSpPr>
            <p:spPr bwMode="auto">
              <a:xfrm>
                <a:off x="360" y="3815"/>
                <a:ext cx="912" cy="27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CC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en-US"/>
                  <a:t>App</a:t>
                </a:r>
              </a:p>
            </p:txBody>
          </p:sp>
          <p:sp>
            <p:nvSpPr>
              <p:cNvPr id="55" name="Oval 58"/>
              <p:cNvSpPr>
                <a:spLocks noChangeArrowheads="1"/>
              </p:cNvSpPr>
              <p:nvPr/>
            </p:nvSpPr>
            <p:spPr bwMode="auto">
              <a:xfrm>
                <a:off x="408" y="3767"/>
                <a:ext cx="192" cy="384"/>
              </a:xfrm>
              <a:prstGeom prst="ellipse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CC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31" name="Text Box 59"/>
            <p:cNvSpPr txBox="1">
              <a:spLocks noChangeArrowheads="1"/>
            </p:cNvSpPr>
            <p:nvPr/>
          </p:nvSpPr>
          <p:spPr bwMode="auto">
            <a:xfrm>
              <a:off x="3408" y="3696"/>
              <a:ext cx="960" cy="2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FF"/>
                  </a:solidFill>
                </a14:hiddenFill>
              </a:ext>
              <a:ext uri="{91240B29-F687-4F45-9708-019B960494DF}">
                <a14:hiddenLine xmlns:a14="http://schemas.microsoft.com/office/drawing/2010/main" w="317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endParaRPr lang="en-US" altLang="en-US">
                <a:latin typeface="Times New Roman" charset="0"/>
              </a:endParaRPr>
            </a:p>
          </p:txBody>
        </p:sp>
        <p:grpSp>
          <p:nvGrpSpPr>
            <p:cNvPr id="32" name="Group 60"/>
            <p:cNvGrpSpPr>
              <a:grpSpLocks/>
            </p:cNvGrpSpPr>
            <p:nvPr/>
          </p:nvGrpSpPr>
          <p:grpSpPr bwMode="auto">
            <a:xfrm>
              <a:off x="3408" y="3264"/>
              <a:ext cx="1056" cy="818"/>
              <a:chOff x="1104" y="2400"/>
              <a:chExt cx="1056" cy="818"/>
            </a:xfrm>
          </p:grpSpPr>
          <p:sp>
            <p:nvSpPr>
              <p:cNvPr id="51" name="AutoShape 61"/>
              <p:cNvSpPr>
                <a:spLocks noChangeArrowheads="1"/>
              </p:cNvSpPr>
              <p:nvPr/>
            </p:nvSpPr>
            <p:spPr bwMode="auto">
              <a:xfrm rot="5400000">
                <a:off x="1223" y="2498"/>
                <a:ext cx="818" cy="622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00CCFF"/>
              </a:solidFill>
              <a:ln w="317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2" name="Text Box 62"/>
              <p:cNvSpPr txBox="1">
                <a:spLocks noChangeArrowheads="1"/>
              </p:cNvSpPr>
              <p:nvPr/>
            </p:nvSpPr>
            <p:spPr bwMode="auto">
              <a:xfrm>
                <a:off x="1104" y="2661"/>
                <a:ext cx="1056" cy="29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CC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anchor="ctr"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en-US" sz="2000" dirty="0"/>
                  <a:t>socket</a:t>
                </a:r>
              </a:p>
            </p:txBody>
          </p:sp>
        </p:grpSp>
        <p:sp>
          <p:nvSpPr>
            <p:cNvPr id="33" name="AutoShape 63"/>
            <p:cNvSpPr>
              <a:spLocks noChangeArrowheads="1"/>
            </p:cNvSpPr>
            <p:nvPr/>
          </p:nvSpPr>
          <p:spPr bwMode="auto">
            <a:xfrm flipV="1">
              <a:off x="3024" y="3168"/>
              <a:ext cx="720" cy="816"/>
            </a:xfrm>
            <a:custGeom>
              <a:avLst/>
              <a:gdLst>
                <a:gd name="G0" fmla="+- 12427 0 0"/>
                <a:gd name="G1" fmla="+- 2302 0 0"/>
                <a:gd name="G2" fmla="+- 12158 0 2302"/>
                <a:gd name="G3" fmla="+- G2 0 2302"/>
                <a:gd name="G4" fmla="*/ G3 32768 32059"/>
                <a:gd name="G5" fmla="*/ G4 1 2"/>
                <a:gd name="G6" fmla="+- 21600 0 12427"/>
                <a:gd name="G7" fmla="*/ G6 2302 6079"/>
                <a:gd name="G8" fmla="+- G7 12427 0"/>
                <a:gd name="T0" fmla="*/ 12427 w 21600"/>
                <a:gd name="T1" fmla="*/ 0 h 21600"/>
                <a:gd name="T2" fmla="*/ 12427 w 21600"/>
                <a:gd name="T3" fmla="*/ 12158 h 21600"/>
                <a:gd name="T4" fmla="*/ 3861 w 21600"/>
                <a:gd name="T5" fmla="*/ 21600 h 21600"/>
                <a:gd name="T6" fmla="*/ 21600 w 21600"/>
                <a:gd name="T7" fmla="*/ 6079 h 21600"/>
                <a:gd name="T8" fmla="*/ 17694720 60000 65536"/>
                <a:gd name="T9" fmla="*/ 5898240 60000 65536"/>
                <a:gd name="T10" fmla="*/ 5898240 60000 65536"/>
                <a:gd name="T11" fmla="*/ 0 60000 65536"/>
                <a:gd name="T12" fmla="*/ 12427 w 21600"/>
                <a:gd name="T13" fmla="*/ G1 h 21600"/>
                <a:gd name="T14" fmla="*/ G8 w 21600"/>
                <a:gd name="T15" fmla="*/ G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21600" y="6079"/>
                  </a:moveTo>
                  <a:lnTo>
                    <a:pt x="12427" y="0"/>
                  </a:lnTo>
                  <a:lnTo>
                    <a:pt x="12427" y="2302"/>
                  </a:lnTo>
                  <a:cubicBezTo>
                    <a:pt x="5564" y="2302"/>
                    <a:pt x="0" y="6715"/>
                    <a:pt x="0" y="12158"/>
                  </a:cubicBezTo>
                  <a:lnTo>
                    <a:pt x="0" y="21600"/>
                  </a:lnTo>
                  <a:lnTo>
                    <a:pt x="7721" y="21600"/>
                  </a:lnTo>
                  <a:lnTo>
                    <a:pt x="7721" y="12158"/>
                  </a:lnTo>
                  <a:cubicBezTo>
                    <a:pt x="7721" y="10887"/>
                    <a:pt x="9828" y="9856"/>
                    <a:pt x="12427" y="9856"/>
                  </a:cubicBezTo>
                  <a:lnTo>
                    <a:pt x="12427" y="12158"/>
                  </a:lnTo>
                  <a:close/>
                </a:path>
              </a:pathLst>
            </a:custGeom>
            <a:solidFill>
              <a:srgbClr val="FFFF00"/>
            </a:solidFill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4" name="Text Box 64"/>
            <p:cNvSpPr txBox="1">
              <a:spLocks noChangeArrowheads="1"/>
            </p:cNvSpPr>
            <p:nvPr/>
          </p:nvSpPr>
          <p:spPr bwMode="auto">
            <a:xfrm>
              <a:off x="2928" y="3408"/>
              <a:ext cx="240" cy="251"/>
            </a:xfrm>
            <a:prstGeom prst="rect">
              <a:avLst/>
            </a:prstGeom>
            <a:solidFill>
              <a:srgbClr val="969696"/>
            </a:solidFill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en-US" sz="1600"/>
                <a:t>3</a:t>
              </a:r>
            </a:p>
          </p:txBody>
        </p:sp>
        <p:sp>
          <p:nvSpPr>
            <p:cNvPr id="35" name="Text Box 65"/>
            <p:cNvSpPr txBox="1">
              <a:spLocks noChangeArrowheads="1"/>
            </p:cNvSpPr>
            <p:nvPr/>
          </p:nvSpPr>
          <p:spPr bwMode="auto">
            <a:xfrm>
              <a:off x="3120" y="3456"/>
              <a:ext cx="240" cy="251"/>
            </a:xfrm>
            <a:prstGeom prst="rect">
              <a:avLst/>
            </a:prstGeom>
            <a:solidFill>
              <a:srgbClr val="969696"/>
            </a:solidFill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en-US" sz="1600"/>
                <a:t>2</a:t>
              </a:r>
            </a:p>
          </p:txBody>
        </p:sp>
        <p:sp>
          <p:nvSpPr>
            <p:cNvPr id="36" name="Text Box 66"/>
            <p:cNvSpPr txBox="1">
              <a:spLocks noChangeArrowheads="1"/>
            </p:cNvSpPr>
            <p:nvPr/>
          </p:nvSpPr>
          <p:spPr bwMode="auto">
            <a:xfrm>
              <a:off x="3312" y="3504"/>
              <a:ext cx="240" cy="251"/>
            </a:xfrm>
            <a:prstGeom prst="rect">
              <a:avLst/>
            </a:prstGeom>
            <a:solidFill>
              <a:srgbClr val="969696"/>
            </a:solidFill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en-US" sz="1600"/>
                <a:t>1</a:t>
              </a:r>
            </a:p>
          </p:txBody>
        </p:sp>
        <p:sp>
          <p:nvSpPr>
            <p:cNvPr id="37" name="Rectangle 67"/>
            <p:cNvSpPr>
              <a:spLocks noChangeArrowheads="1"/>
            </p:cNvSpPr>
            <p:nvPr/>
          </p:nvSpPr>
          <p:spPr bwMode="auto">
            <a:xfrm>
              <a:off x="4272" y="2839"/>
              <a:ext cx="96" cy="273"/>
            </a:xfrm>
            <a:prstGeom prst="rect">
              <a:avLst/>
            </a:prstGeom>
            <a:solidFill>
              <a:srgbClr val="969696"/>
            </a:solidFill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Rectangle 68"/>
            <p:cNvSpPr>
              <a:spLocks noChangeArrowheads="1"/>
            </p:cNvSpPr>
            <p:nvPr/>
          </p:nvSpPr>
          <p:spPr bwMode="auto">
            <a:xfrm>
              <a:off x="4416" y="3175"/>
              <a:ext cx="96" cy="273"/>
            </a:xfrm>
            <a:prstGeom prst="rect">
              <a:avLst/>
            </a:prstGeom>
            <a:solidFill>
              <a:srgbClr val="969696"/>
            </a:solidFill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9" name="Rectangle 69"/>
            <p:cNvSpPr>
              <a:spLocks noChangeArrowheads="1"/>
            </p:cNvSpPr>
            <p:nvPr/>
          </p:nvSpPr>
          <p:spPr bwMode="auto">
            <a:xfrm>
              <a:off x="4560" y="3463"/>
              <a:ext cx="96" cy="273"/>
            </a:xfrm>
            <a:prstGeom prst="rect">
              <a:avLst/>
            </a:prstGeom>
            <a:solidFill>
              <a:srgbClr val="969696"/>
            </a:solidFill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0" name="Line 71"/>
            <p:cNvSpPr>
              <a:spLocks noChangeShapeType="1"/>
            </p:cNvSpPr>
            <p:nvPr/>
          </p:nvSpPr>
          <p:spPr bwMode="auto">
            <a:xfrm flipV="1">
              <a:off x="4272" y="3072"/>
              <a:ext cx="576" cy="528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 type="arrow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Text Box 72"/>
            <p:cNvSpPr txBox="1">
              <a:spLocks noChangeArrowheads="1"/>
            </p:cNvSpPr>
            <p:nvPr/>
          </p:nvSpPr>
          <p:spPr bwMode="auto">
            <a:xfrm>
              <a:off x="4848" y="2897"/>
              <a:ext cx="432" cy="273"/>
            </a:xfrm>
            <a:prstGeom prst="rect">
              <a:avLst/>
            </a:prstGeom>
            <a:solidFill>
              <a:srgbClr val="3366FF"/>
            </a:solidFill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en-US"/>
                <a:t>D1</a:t>
              </a:r>
            </a:p>
          </p:txBody>
        </p:sp>
        <p:sp>
          <p:nvSpPr>
            <p:cNvPr id="42" name="Text Box 76"/>
            <p:cNvSpPr txBox="1">
              <a:spLocks noChangeArrowheads="1"/>
            </p:cNvSpPr>
            <p:nvPr/>
          </p:nvSpPr>
          <p:spPr bwMode="auto">
            <a:xfrm>
              <a:off x="4608" y="3905"/>
              <a:ext cx="432" cy="273"/>
            </a:xfrm>
            <a:prstGeom prst="rect">
              <a:avLst/>
            </a:prstGeom>
            <a:solidFill>
              <a:srgbClr val="3366FF"/>
            </a:solidFill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en-US"/>
                <a:t>D3</a:t>
              </a:r>
            </a:p>
          </p:txBody>
        </p:sp>
        <p:sp>
          <p:nvSpPr>
            <p:cNvPr id="43" name="Text Box 77"/>
            <p:cNvSpPr txBox="1">
              <a:spLocks noChangeArrowheads="1"/>
            </p:cNvSpPr>
            <p:nvPr/>
          </p:nvSpPr>
          <p:spPr bwMode="auto">
            <a:xfrm>
              <a:off x="4992" y="3473"/>
              <a:ext cx="432" cy="273"/>
            </a:xfrm>
            <a:prstGeom prst="rect">
              <a:avLst/>
            </a:prstGeom>
            <a:solidFill>
              <a:srgbClr val="3366FF"/>
            </a:solidFill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en-US" dirty="0"/>
                <a:t>D2</a:t>
              </a:r>
            </a:p>
          </p:txBody>
        </p:sp>
        <p:sp>
          <p:nvSpPr>
            <p:cNvPr id="44" name="Freeform 78"/>
            <p:cNvSpPr>
              <a:spLocks/>
            </p:cNvSpPr>
            <p:nvPr/>
          </p:nvSpPr>
          <p:spPr bwMode="auto">
            <a:xfrm>
              <a:off x="4240" y="3079"/>
              <a:ext cx="512" cy="273"/>
            </a:xfrm>
            <a:custGeom>
              <a:avLst/>
              <a:gdLst>
                <a:gd name="T0" fmla="*/ 32 w 512"/>
                <a:gd name="T1" fmla="*/ 480 h 480"/>
                <a:gd name="T2" fmla="*/ 80 w 512"/>
                <a:gd name="T3" fmla="*/ 96 h 480"/>
                <a:gd name="T4" fmla="*/ 512 w 512"/>
                <a:gd name="T5" fmla="*/ 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12" h="480">
                  <a:moveTo>
                    <a:pt x="32" y="480"/>
                  </a:moveTo>
                  <a:cubicBezTo>
                    <a:pt x="16" y="328"/>
                    <a:pt x="0" y="176"/>
                    <a:pt x="80" y="96"/>
                  </a:cubicBezTo>
                  <a:cubicBezTo>
                    <a:pt x="160" y="16"/>
                    <a:pt x="440" y="16"/>
                    <a:pt x="512" y="0"/>
                  </a:cubicBezTo>
                </a:path>
              </a:pathLst>
            </a:custGeom>
            <a:noFill/>
            <a:ln w="31750" cap="flat" cmpd="sng">
              <a:solidFill>
                <a:schemeClr val="tx1"/>
              </a:solidFill>
              <a:prstDash val="solid"/>
              <a:round/>
              <a:headEnd/>
              <a:tailEnd type="arrow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 anchorCtr="1">
              <a:spAutoFit/>
            </a:bodyPr>
            <a:lstStyle/>
            <a:p>
              <a:endParaRPr lang="en-US"/>
            </a:p>
          </p:txBody>
        </p:sp>
        <p:sp>
          <p:nvSpPr>
            <p:cNvPr id="45" name="Line 79"/>
            <p:cNvSpPr>
              <a:spLocks noChangeShapeType="1"/>
            </p:cNvSpPr>
            <p:nvPr/>
          </p:nvSpPr>
          <p:spPr bwMode="auto">
            <a:xfrm>
              <a:off x="4320" y="3696"/>
              <a:ext cx="432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 type="arrow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 anchorCtr="1">
              <a:spAutoFit/>
            </a:bodyPr>
            <a:lstStyle/>
            <a:p>
              <a:endParaRPr lang="en-US"/>
            </a:p>
          </p:txBody>
        </p:sp>
        <p:grpSp>
          <p:nvGrpSpPr>
            <p:cNvPr id="46" name="Group 82"/>
            <p:cNvGrpSpPr>
              <a:grpSpLocks/>
            </p:cNvGrpSpPr>
            <p:nvPr/>
          </p:nvGrpSpPr>
          <p:grpSpPr bwMode="auto">
            <a:xfrm>
              <a:off x="4704" y="3600"/>
              <a:ext cx="144" cy="240"/>
              <a:chOff x="4704" y="3600"/>
              <a:chExt cx="144" cy="240"/>
            </a:xfrm>
          </p:grpSpPr>
          <p:sp>
            <p:nvSpPr>
              <p:cNvPr id="49" name="Line 80"/>
              <p:cNvSpPr>
                <a:spLocks noChangeShapeType="1"/>
              </p:cNvSpPr>
              <p:nvPr/>
            </p:nvSpPr>
            <p:spPr bwMode="auto">
              <a:xfrm>
                <a:off x="4704" y="3600"/>
                <a:ext cx="144" cy="240"/>
              </a:xfrm>
              <a:prstGeom prst="line">
                <a:avLst/>
              </a:prstGeom>
              <a:noFill/>
              <a:ln w="127000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anchor="ctr" anchorCtr="1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0" name="Line 81"/>
              <p:cNvSpPr>
                <a:spLocks noChangeShapeType="1"/>
              </p:cNvSpPr>
              <p:nvPr/>
            </p:nvSpPr>
            <p:spPr bwMode="auto">
              <a:xfrm flipH="1">
                <a:off x="4704" y="3600"/>
                <a:ext cx="144" cy="240"/>
              </a:xfrm>
              <a:prstGeom prst="line">
                <a:avLst/>
              </a:prstGeom>
              <a:noFill/>
              <a:ln w="127000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anchor="ctr" anchorCtr="1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47" name="Line 83"/>
            <p:cNvSpPr>
              <a:spLocks noChangeShapeType="1"/>
            </p:cNvSpPr>
            <p:nvPr/>
          </p:nvSpPr>
          <p:spPr bwMode="auto">
            <a:xfrm flipH="1" flipV="1">
              <a:off x="4272" y="3888"/>
              <a:ext cx="288" cy="192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 type="arrow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 anchorCtr="1">
              <a:spAutoFit/>
            </a:bodyPr>
            <a:lstStyle/>
            <a:p>
              <a:endParaRPr lang="en-US"/>
            </a:p>
          </p:txBody>
        </p:sp>
        <p:sp>
          <p:nvSpPr>
            <p:cNvPr id="48" name="Rectangle 84"/>
            <p:cNvSpPr>
              <a:spLocks noChangeArrowheads="1"/>
            </p:cNvSpPr>
            <p:nvPr/>
          </p:nvSpPr>
          <p:spPr bwMode="auto">
            <a:xfrm>
              <a:off x="4368" y="3943"/>
              <a:ext cx="96" cy="273"/>
            </a:xfrm>
            <a:prstGeom prst="rect">
              <a:avLst/>
            </a:prstGeom>
            <a:solidFill>
              <a:schemeClr val="tx2"/>
            </a:solidFill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08529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</p:spPr>
        <p:txBody>
          <a:bodyPr>
            <a:normAutofit/>
          </a:bodyPr>
          <a:lstStyle/>
          <a:p>
            <a:r>
              <a:rPr lang="en-US" altLang="en-US" dirty="0"/>
              <a:t>Client-Server socket interaction: UDP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AD8933C0-A85E-0A49-90EC-0697DC48F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51" name="Group 4"/>
          <p:cNvGrpSpPr>
            <a:grpSpLocks/>
          </p:cNvGrpSpPr>
          <p:nvPr/>
        </p:nvGrpSpPr>
        <p:grpSpPr bwMode="auto">
          <a:xfrm>
            <a:off x="7034214" y="4024314"/>
            <a:ext cx="2063750" cy="2168526"/>
            <a:chOff x="3485" y="2514"/>
            <a:chExt cx="1300" cy="1366"/>
          </a:xfrm>
        </p:grpSpPr>
        <p:grpSp>
          <p:nvGrpSpPr>
            <p:cNvPr id="52" name="Group 5"/>
            <p:cNvGrpSpPr>
              <a:grpSpLocks/>
            </p:cNvGrpSpPr>
            <p:nvPr/>
          </p:nvGrpSpPr>
          <p:grpSpPr bwMode="auto">
            <a:xfrm>
              <a:off x="3485" y="2964"/>
              <a:ext cx="1300" cy="916"/>
              <a:chOff x="3485" y="2964"/>
              <a:chExt cx="1300" cy="916"/>
            </a:xfrm>
          </p:grpSpPr>
          <p:sp>
            <p:nvSpPr>
              <p:cNvPr id="54" name="Text Box 6"/>
              <p:cNvSpPr txBox="1">
                <a:spLocks noChangeArrowheads="1"/>
              </p:cNvSpPr>
              <p:nvPr/>
            </p:nvSpPr>
            <p:spPr bwMode="auto">
              <a:xfrm>
                <a:off x="3509" y="3473"/>
                <a:ext cx="828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r>
                  <a:rPr lang="en-US" altLang="en-US" sz="1800">
                    <a:solidFill>
                      <a:srgbClr val="000000"/>
                    </a:solidFill>
                    <a:latin typeface="+mn-lt"/>
                  </a:rPr>
                  <a:t>close</a:t>
                </a:r>
              </a:p>
              <a:p>
                <a:pPr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r>
                  <a:rPr lang="en-US" altLang="en-US" sz="1800">
                    <a:solidFill>
                      <a:srgbClr val="CC0000"/>
                    </a:solidFill>
                    <a:latin typeface="+mn-lt"/>
                  </a:rPr>
                  <a:t>clientSocke</a:t>
                </a:r>
                <a:r>
                  <a:rPr lang="en-US" altLang="en-US" sz="1800">
                    <a:solidFill>
                      <a:srgbClr val="FF0000"/>
                    </a:solidFill>
                    <a:latin typeface="+mn-lt"/>
                  </a:rPr>
                  <a:t>t</a:t>
                </a:r>
                <a:endParaRPr lang="en-US" altLang="en-US" sz="1800">
                  <a:solidFill>
                    <a:srgbClr val="000000"/>
                  </a:solidFill>
                  <a:latin typeface="+mn-lt"/>
                </a:endParaRPr>
              </a:p>
            </p:txBody>
          </p:sp>
          <p:sp>
            <p:nvSpPr>
              <p:cNvPr id="55" name="Line 7"/>
              <p:cNvSpPr>
                <a:spLocks noChangeShapeType="1"/>
              </p:cNvSpPr>
              <p:nvPr/>
            </p:nvSpPr>
            <p:spPr bwMode="auto">
              <a:xfrm>
                <a:off x="3839" y="3339"/>
                <a:ext cx="0" cy="204"/>
              </a:xfrm>
              <a:prstGeom prst="line">
                <a:avLst/>
              </a:prstGeom>
              <a:noFill/>
              <a:ln w="28575">
                <a:solidFill>
                  <a:srgbClr val="000099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000">
                  <a:solidFill>
                    <a:srgbClr val="000000"/>
                  </a:solidFill>
                  <a:ea typeface="ＭＳ Ｐゴシック" charset="-128"/>
                </a:endParaRPr>
              </a:p>
            </p:txBody>
          </p:sp>
          <p:sp>
            <p:nvSpPr>
              <p:cNvPr id="56" name="Text Box 8"/>
              <p:cNvSpPr txBox="1">
                <a:spLocks noChangeArrowheads="1"/>
              </p:cNvSpPr>
              <p:nvPr/>
            </p:nvSpPr>
            <p:spPr bwMode="auto">
              <a:xfrm>
                <a:off x="3485" y="2964"/>
                <a:ext cx="1300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r>
                  <a:rPr lang="en-US" altLang="en-US" sz="1800">
                    <a:solidFill>
                      <a:srgbClr val="000000"/>
                    </a:solidFill>
                    <a:latin typeface="+mn-lt"/>
                  </a:rPr>
                  <a:t>read datagram from</a:t>
                </a:r>
              </a:p>
              <a:p>
                <a:pPr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r>
                  <a:rPr lang="en-US" altLang="en-US" sz="1800">
                    <a:solidFill>
                      <a:srgbClr val="CC0000"/>
                    </a:solidFill>
                    <a:latin typeface="+mn-lt"/>
                  </a:rPr>
                  <a:t>clientSocket</a:t>
                </a:r>
              </a:p>
            </p:txBody>
          </p:sp>
        </p:grpSp>
        <p:sp>
          <p:nvSpPr>
            <p:cNvPr id="53" name="Line 9"/>
            <p:cNvSpPr>
              <a:spLocks noChangeShapeType="1"/>
            </p:cNvSpPr>
            <p:nvPr/>
          </p:nvSpPr>
          <p:spPr bwMode="auto">
            <a:xfrm>
              <a:off x="3839" y="2514"/>
              <a:ext cx="0" cy="522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000">
                <a:solidFill>
                  <a:srgbClr val="000000"/>
                </a:solidFill>
                <a:ea typeface="ＭＳ Ｐゴシック" charset="-128"/>
              </a:endParaRPr>
            </a:p>
          </p:txBody>
        </p:sp>
      </p:grpSp>
      <p:grpSp>
        <p:nvGrpSpPr>
          <p:cNvPr id="57" name="Group 10"/>
          <p:cNvGrpSpPr>
            <a:grpSpLocks/>
          </p:cNvGrpSpPr>
          <p:nvPr/>
        </p:nvGrpSpPr>
        <p:grpSpPr bwMode="auto">
          <a:xfrm>
            <a:off x="4524376" y="1333501"/>
            <a:ext cx="5870575" cy="2690813"/>
            <a:chOff x="1890" y="840"/>
            <a:chExt cx="3698" cy="1695"/>
          </a:xfrm>
        </p:grpSpPr>
        <p:grpSp>
          <p:nvGrpSpPr>
            <p:cNvPr id="58" name="Group 11"/>
            <p:cNvGrpSpPr>
              <a:grpSpLocks/>
            </p:cNvGrpSpPr>
            <p:nvPr/>
          </p:nvGrpSpPr>
          <p:grpSpPr bwMode="auto">
            <a:xfrm>
              <a:off x="3397" y="1240"/>
              <a:ext cx="1955" cy="611"/>
              <a:chOff x="3241" y="1750"/>
              <a:chExt cx="1955" cy="611"/>
            </a:xfrm>
          </p:grpSpPr>
          <p:sp>
            <p:nvSpPr>
              <p:cNvPr id="63" name="Text Box 12"/>
              <p:cNvSpPr txBox="1">
                <a:spLocks noChangeArrowheads="1"/>
              </p:cNvSpPr>
              <p:nvPr/>
            </p:nvSpPr>
            <p:spPr bwMode="auto">
              <a:xfrm>
                <a:off x="3241" y="1750"/>
                <a:ext cx="936" cy="4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r>
                  <a:rPr lang="en-US" altLang="en-US" sz="1800">
                    <a:solidFill>
                      <a:srgbClr val="000000"/>
                    </a:solidFill>
                    <a:latin typeface="+mn-lt"/>
                  </a:rPr>
                  <a:t>create socket:</a:t>
                </a:r>
              </a:p>
              <a:p>
                <a:pPr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lang="en-US" altLang="en-US" sz="2400">
                  <a:solidFill>
                    <a:srgbClr val="000000"/>
                  </a:solidFill>
                  <a:latin typeface="+mn-lt"/>
                </a:endParaRPr>
              </a:p>
            </p:txBody>
          </p:sp>
          <p:sp>
            <p:nvSpPr>
              <p:cNvPr id="64" name="Text Box 13"/>
              <p:cNvSpPr txBox="1">
                <a:spLocks noChangeArrowheads="1"/>
              </p:cNvSpPr>
              <p:nvPr/>
            </p:nvSpPr>
            <p:spPr bwMode="auto">
              <a:xfrm>
                <a:off x="3241" y="1945"/>
                <a:ext cx="1955" cy="4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ts val="2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</a:pPr>
                <a:r>
                  <a:rPr lang="en-US" altLang="en-US" sz="1800">
                    <a:solidFill>
                      <a:srgbClr val="CC0000"/>
                    </a:solidFill>
                    <a:latin typeface="+mn-lt"/>
                  </a:rPr>
                  <a:t>clientSocket =</a:t>
                </a:r>
              </a:p>
              <a:p>
                <a:pPr eaLnBrk="0" fontAlgn="base" hangingPunct="0">
                  <a:lnSpc>
                    <a:spcPts val="2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None/>
                </a:pPr>
                <a:r>
                  <a:rPr lang="en-US" altLang="en-US" sz="1800">
                    <a:solidFill>
                      <a:srgbClr val="CC0000"/>
                    </a:solidFill>
                    <a:latin typeface="+mn-lt"/>
                  </a:rPr>
                  <a:t>socket(AF_INET,SOCK_DGRAM)</a:t>
                </a:r>
              </a:p>
            </p:txBody>
          </p:sp>
        </p:grpSp>
        <p:sp>
          <p:nvSpPr>
            <p:cNvPr id="59" name="Text Box 14"/>
            <p:cNvSpPr txBox="1">
              <a:spLocks noChangeArrowheads="1"/>
            </p:cNvSpPr>
            <p:nvPr/>
          </p:nvSpPr>
          <p:spPr bwMode="auto">
            <a:xfrm>
              <a:off x="3570" y="840"/>
              <a:ext cx="11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0" fontAlgn="base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lang="en-US" altLang="en-US" sz="2400">
                <a:solidFill>
                  <a:srgbClr val="000000"/>
                </a:solidFill>
                <a:latin typeface="+mn-lt"/>
              </a:endParaRPr>
            </a:p>
          </p:txBody>
        </p:sp>
        <p:sp>
          <p:nvSpPr>
            <p:cNvPr id="60" name="Text Box 15"/>
            <p:cNvSpPr txBox="1">
              <a:spLocks noChangeArrowheads="1"/>
            </p:cNvSpPr>
            <p:nvPr/>
          </p:nvSpPr>
          <p:spPr bwMode="auto">
            <a:xfrm>
              <a:off x="3389" y="1953"/>
              <a:ext cx="2199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1800">
                  <a:solidFill>
                    <a:srgbClr val="000000"/>
                  </a:solidFill>
                  <a:latin typeface="+mn-lt"/>
                </a:rPr>
                <a:t>Create datagram with server IP and</a:t>
              </a:r>
            </a:p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1800">
                  <a:solidFill>
                    <a:srgbClr val="000000"/>
                  </a:solidFill>
                  <a:latin typeface="+mn-lt"/>
                </a:rPr>
                <a:t>port=x; send datagram via</a:t>
              </a:r>
              <a:r>
                <a:rPr lang="en-US" altLang="en-US" sz="1800">
                  <a:solidFill>
                    <a:srgbClr val="CC0000"/>
                  </a:solidFill>
                  <a:latin typeface="+mn-lt"/>
                </a:rPr>
                <a:t/>
              </a:r>
              <a:br>
                <a:rPr lang="en-US" altLang="en-US" sz="1800">
                  <a:solidFill>
                    <a:srgbClr val="CC0000"/>
                  </a:solidFill>
                  <a:latin typeface="+mn-lt"/>
                </a:rPr>
              </a:br>
              <a:r>
                <a:rPr lang="en-US" altLang="en-US" sz="1800">
                  <a:solidFill>
                    <a:srgbClr val="CC0000"/>
                  </a:solidFill>
                  <a:latin typeface="+mn-lt"/>
                </a:rPr>
                <a:t>clientSocket</a:t>
              </a:r>
            </a:p>
          </p:txBody>
        </p:sp>
        <p:sp>
          <p:nvSpPr>
            <p:cNvPr id="61" name="Line 16"/>
            <p:cNvSpPr>
              <a:spLocks noChangeShapeType="1"/>
            </p:cNvSpPr>
            <p:nvPr/>
          </p:nvSpPr>
          <p:spPr bwMode="auto">
            <a:xfrm>
              <a:off x="3828" y="1830"/>
              <a:ext cx="0" cy="204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000">
                <a:solidFill>
                  <a:srgbClr val="000000"/>
                </a:solidFill>
                <a:ea typeface="ＭＳ Ｐゴシック" charset="-128"/>
              </a:endParaRPr>
            </a:p>
          </p:txBody>
        </p:sp>
        <p:sp>
          <p:nvSpPr>
            <p:cNvPr id="62" name="Line 17"/>
            <p:cNvSpPr>
              <a:spLocks noChangeShapeType="1"/>
            </p:cNvSpPr>
            <p:nvPr/>
          </p:nvSpPr>
          <p:spPr bwMode="auto">
            <a:xfrm flipH="1">
              <a:off x="1890" y="2244"/>
              <a:ext cx="1518" cy="252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000">
                <a:solidFill>
                  <a:srgbClr val="000000"/>
                </a:solidFill>
                <a:ea typeface="ＭＳ Ｐゴシック" charset="-128"/>
              </a:endParaRPr>
            </a:p>
          </p:txBody>
        </p:sp>
      </p:grpSp>
      <p:sp>
        <p:nvSpPr>
          <p:cNvPr id="65" name="Text Box 18"/>
          <p:cNvSpPr txBox="1">
            <a:spLocks noChangeArrowheads="1"/>
          </p:cNvSpPr>
          <p:nvPr/>
        </p:nvSpPr>
        <p:spPr bwMode="auto">
          <a:xfrm>
            <a:off x="2344738" y="2187853"/>
            <a:ext cx="226549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1800" dirty="0">
                <a:solidFill>
                  <a:srgbClr val="000000"/>
                </a:solidFill>
                <a:latin typeface="+mn-lt"/>
              </a:rPr>
              <a:t>create socket, port= x:</a:t>
            </a:r>
          </a:p>
        </p:txBody>
      </p:sp>
      <p:sp>
        <p:nvSpPr>
          <p:cNvPr id="66" name="Text Box 19"/>
          <p:cNvSpPr txBox="1">
            <a:spLocks noChangeArrowheads="1"/>
          </p:cNvSpPr>
          <p:nvPr/>
        </p:nvSpPr>
        <p:spPr bwMode="auto">
          <a:xfrm>
            <a:off x="2357439" y="2484290"/>
            <a:ext cx="3103735" cy="6606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0" fontAlgn="base" hangingPunct="0">
              <a:lnSpc>
                <a:spcPts val="2000"/>
              </a:lnSpc>
              <a:spcAft>
                <a:spcPct val="0"/>
              </a:spcAft>
              <a:buClr>
                <a:srgbClr val="3333CC"/>
              </a:buClr>
              <a:buSzPct val="85000"/>
              <a:buNone/>
            </a:pPr>
            <a:r>
              <a:rPr lang="en-US" altLang="en-US" sz="1800" dirty="0" err="1">
                <a:solidFill>
                  <a:srgbClr val="CC0000"/>
                </a:solidFill>
                <a:latin typeface="+mn-lt"/>
              </a:rPr>
              <a:t>serverSocket</a:t>
            </a:r>
            <a:r>
              <a:rPr lang="en-US" altLang="en-US" sz="1800" dirty="0">
                <a:solidFill>
                  <a:srgbClr val="CC0000"/>
                </a:solidFill>
                <a:latin typeface="+mn-lt"/>
              </a:rPr>
              <a:t> =</a:t>
            </a:r>
          </a:p>
          <a:p>
            <a:pPr eaLnBrk="0" fontAlgn="base" hangingPunct="0">
              <a:lnSpc>
                <a:spcPts val="2000"/>
              </a:lnSpc>
              <a:spcAft>
                <a:spcPct val="0"/>
              </a:spcAft>
              <a:buClr>
                <a:srgbClr val="3333CC"/>
              </a:buClr>
              <a:buSzPct val="85000"/>
              <a:buNone/>
            </a:pPr>
            <a:r>
              <a:rPr lang="en-US" altLang="en-US" sz="1800" dirty="0">
                <a:solidFill>
                  <a:srgbClr val="CC0000"/>
                </a:solidFill>
                <a:latin typeface="+mn-lt"/>
              </a:rPr>
              <a:t>socket(AF_INET,SOCK_DGRAM)</a:t>
            </a:r>
          </a:p>
        </p:txBody>
      </p:sp>
      <p:grpSp>
        <p:nvGrpSpPr>
          <p:cNvPr id="67" name="Group 20"/>
          <p:cNvGrpSpPr>
            <a:grpSpLocks/>
          </p:cNvGrpSpPr>
          <p:nvPr/>
        </p:nvGrpSpPr>
        <p:grpSpPr bwMode="auto">
          <a:xfrm>
            <a:off x="2840038" y="3146426"/>
            <a:ext cx="2063750" cy="1122363"/>
            <a:chOff x="885" y="1982"/>
            <a:chExt cx="1300" cy="707"/>
          </a:xfrm>
        </p:grpSpPr>
        <p:sp>
          <p:nvSpPr>
            <p:cNvPr id="68" name="Line 21"/>
            <p:cNvSpPr>
              <a:spLocks noChangeShapeType="1"/>
            </p:cNvSpPr>
            <p:nvPr/>
          </p:nvSpPr>
          <p:spPr bwMode="auto">
            <a:xfrm>
              <a:off x="1276" y="1982"/>
              <a:ext cx="0" cy="366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000">
                <a:solidFill>
                  <a:srgbClr val="000000"/>
                </a:solidFill>
                <a:ea typeface="ＭＳ Ｐゴシック" charset="-128"/>
              </a:endParaRPr>
            </a:p>
          </p:txBody>
        </p:sp>
        <p:sp>
          <p:nvSpPr>
            <p:cNvPr id="69" name="Text Box 22"/>
            <p:cNvSpPr txBox="1">
              <a:spLocks noChangeArrowheads="1"/>
            </p:cNvSpPr>
            <p:nvPr/>
          </p:nvSpPr>
          <p:spPr bwMode="auto">
            <a:xfrm>
              <a:off x="885" y="2282"/>
              <a:ext cx="1300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1800">
                  <a:solidFill>
                    <a:srgbClr val="000000"/>
                  </a:solidFill>
                  <a:latin typeface="+mn-lt"/>
                </a:rPr>
                <a:t>read datagram from</a:t>
              </a:r>
            </a:p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1800">
                  <a:solidFill>
                    <a:srgbClr val="CC0000"/>
                  </a:solidFill>
                  <a:latin typeface="+mn-lt"/>
                </a:rPr>
                <a:t>serverSocke</a:t>
              </a:r>
              <a:r>
                <a:rPr lang="en-US" altLang="en-US" sz="1800">
                  <a:solidFill>
                    <a:srgbClr val="FF0000"/>
                  </a:solidFill>
                  <a:latin typeface="+mn-lt"/>
                </a:rPr>
                <a:t>t</a:t>
              </a:r>
              <a:endParaRPr lang="en-US" altLang="en-US" sz="1800">
                <a:solidFill>
                  <a:srgbClr val="000000"/>
                </a:solidFill>
                <a:latin typeface="+mn-lt"/>
              </a:endParaRPr>
            </a:p>
          </p:txBody>
        </p:sp>
      </p:grpSp>
      <p:grpSp>
        <p:nvGrpSpPr>
          <p:cNvPr id="70" name="Group 23"/>
          <p:cNvGrpSpPr>
            <a:grpSpLocks/>
          </p:cNvGrpSpPr>
          <p:nvPr/>
        </p:nvGrpSpPr>
        <p:grpSpPr bwMode="auto">
          <a:xfrm>
            <a:off x="2862263" y="4295776"/>
            <a:ext cx="3973512" cy="1660525"/>
            <a:chOff x="899" y="2720"/>
            <a:chExt cx="2503" cy="1046"/>
          </a:xfrm>
        </p:grpSpPr>
        <p:sp>
          <p:nvSpPr>
            <p:cNvPr id="71" name="Text Box 24"/>
            <p:cNvSpPr txBox="1">
              <a:spLocks noChangeArrowheads="1"/>
            </p:cNvSpPr>
            <p:nvPr/>
          </p:nvSpPr>
          <p:spPr bwMode="auto">
            <a:xfrm>
              <a:off x="899" y="2835"/>
              <a:ext cx="968" cy="9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1800">
                  <a:solidFill>
                    <a:srgbClr val="000000"/>
                  </a:solidFill>
                  <a:latin typeface="+mn-lt"/>
                </a:rPr>
                <a:t>write reply to</a:t>
              </a:r>
            </a:p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1800">
                  <a:solidFill>
                    <a:srgbClr val="CC0000"/>
                  </a:solidFill>
                  <a:latin typeface="+mn-lt"/>
                </a:rPr>
                <a:t>serverSocket</a:t>
              </a:r>
            </a:p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1800">
                  <a:solidFill>
                    <a:srgbClr val="000000"/>
                  </a:solidFill>
                  <a:latin typeface="+mn-lt"/>
                </a:rPr>
                <a:t>specifying </a:t>
              </a:r>
              <a:br>
                <a:rPr lang="en-US" altLang="en-US" sz="1800">
                  <a:solidFill>
                    <a:srgbClr val="000000"/>
                  </a:solidFill>
                  <a:latin typeface="+mn-lt"/>
                </a:rPr>
              </a:br>
              <a:r>
                <a:rPr lang="en-US" altLang="en-US" sz="1800">
                  <a:solidFill>
                    <a:srgbClr val="000000"/>
                  </a:solidFill>
                  <a:latin typeface="+mn-lt"/>
                </a:rPr>
                <a:t>client address,</a:t>
              </a:r>
            </a:p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1800">
                  <a:solidFill>
                    <a:srgbClr val="000000"/>
                  </a:solidFill>
                  <a:latin typeface="+mn-lt"/>
                </a:rPr>
                <a:t>port number</a:t>
              </a:r>
            </a:p>
          </p:txBody>
        </p:sp>
        <p:sp>
          <p:nvSpPr>
            <p:cNvPr id="72" name="Line 25"/>
            <p:cNvSpPr>
              <a:spLocks noChangeShapeType="1"/>
            </p:cNvSpPr>
            <p:nvPr/>
          </p:nvSpPr>
          <p:spPr bwMode="auto">
            <a:xfrm>
              <a:off x="1302" y="2720"/>
              <a:ext cx="0" cy="198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000">
                <a:solidFill>
                  <a:srgbClr val="000000"/>
                </a:solidFill>
                <a:ea typeface="ＭＳ Ｐゴシック" charset="-128"/>
              </a:endParaRPr>
            </a:p>
          </p:txBody>
        </p:sp>
        <p:sp>
          <p:nvSpPr>
            <p:cNvPr id="73" name="Line 26"/>
            <p:cNvSpPr>
              <a:spLocks noChangeShapeType="1"/>
            </p:cNvSpPr>
            <p:nvPr/>
          </p:nvSpPr>
          <p:spPr bwMode="auto">
            <a:xfrm>
              <a:off x="1866" y="2970"/>
              <a:ext cx="1536" cy="180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000">
                <a:solidFill>
                  <a:srgbClr val="000000"/>
                </a:solidFill>
                <a:ea typeface="ＭＳ Ｐゴシック" charset="-128"/>
              </a:endParaRPr>
            </a:p>
          </p:txBody>
        </p:sp>
      </p:grpSp>
      <p:sp>
        <p:nvSpPr>
          <p:cNvPr id="74" name="Text Box 22"/>
          <p:cNvSpPr txBox="1">
            <a:spLocks noChangeArrowheads="1"/>
          </p:cNvSpPr>
          <p:nvPr/>
        </p:nvSpPr>
        <p:spPr bwMode="auto">
          <a:xfrm>
            <a:off x="2284987" y="1304459"/>
            <a:ext cx="34596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en-US" altLang="en-US" kern="0" dirty="0">
                <a:solidFill>
                  <a:srgbClr val="000000"/>
                </a:solidFill>
                <a:latin typeface="+mn-lt"/>
              </a:rPr>
              <a:t>server</a:t>
            </a:r>
            <a:r>
              <a:rPr lang="en-US" altLang="en-US" sz="2400" kern="0" dirty="0">
                <a:solidFill>
                  <a:srgbClr val="000000"/>
                </a:solidFill>
                <a:latin typeface="+mn-lt"/>
              </a:rPr>
              <a:t> (running</a:t>
            </a:r>
            <a:r>
              <a:rPr lang="en-US" altLang="en-US" sz="2000" kern="0" dirty="0">
                <a:solidFill>
                  <a:srgbClr val="000000"/>
                </a:solidFill>
                <a:latin typeface="+mn-lt"/>
              </a:rPr>
              <a:t> on</a:t>
            </a:r>
            <a:r>
              <a:rPr lang="en-US" altLang="en-US" sz="1800" kern="0" dirty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n-US" sz="1800" kern="0" dirty="0" err="1">
                <a:solidFill>
                  <a:srgbClr val="000000"/>
                </a:solidFill>
                <a:latin typeface="+mn-lt"/>
              </a:rPr>
              <a:t>serverIP</a:t>
            </a:r>
            <a:r>
              <a:rPr lang="en-US" altLang="en-US" sz="2400" kern="0" dirty="0">
                <a:solidFill>
                  <a:srgbClr val="000000"/>
                </a:solidFill>
                <a:latin typeface="+mn-lt"/>
              </a:rPr>
              <a:t>)</a:t>
            </a:r>
          </a:p>
        </p:txBody>
      </p:sp>
      <p:sp>
        <p:nvSpPr>
          <p:cNvPr id="75" name="Text Box 23"/>
          <p:cNvSpPr txBox="1">
            <a:spLocks noChangeArrowheads="1"/>
          </p:cNvSpPr>
          <p:nvPr/>
        </p:nvSpPr>
        <p:spPr bwMode="auto">
          <a:xfrm>
            <a:off x="6922916" y="1299697"/>
            <a:ext cx="98777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en-US" altLang="en-US" kern="0">
                <a:solidFill>
                  <a:srgbClr val="000000"/>
                </a:solidFill>
                <a:latin typeface="+mn-lt"/>
              </a:rPr>
              <a:t>client</a:t>
            </a:r>
          </a:p>
        </p:txBody>
      </p:sp>
      <p:sp>
        <p:nvSpPr>
          <p:cNvPr id="76" name="Line 35"/>
          <p:cNvSpPr>
            <a:spLocks noChangeShapeType="1"/>
          </p:cNvSpPr>
          <p:nvPr/>
        </p:nvSpPr>
        <p:spPr bwMode="auto">
          <a:xfrm>
            <a:off x="2328864" y="1755775"/>
            <a:ext cx="3341687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000000"/>
              </a:solidFill>
              <a:ea typeface="ＭＳ Ｐゴシック" charset="-128"/>
            </a:endParaRPr>
          </a:p>
        </p:txBody>
      </p:sp>
      <p:sp>
        <p:nvSpPr>
          <p:cNvPr id="77" name="Line 36"/>
          <p:cNvSpPr>
            <a:spLocks noChangeShapeType="1"/>
          </p:cNvSpPr>
          <p:nvPr/>
        </p:nvSpPr>
        <p:spPr bwMode="auto">
          <a:xfrm>
            <a:off x="7069139" y="1766888"/>
            <a:ext cx="676275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000000"/>
              </a:solidFill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56778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  <p:bldP spid="66" grpId="0"/>
      <p:bldP spid="74" grpId="0"/>
      <p:bldP spid="75" grpId="0"/>
      <p:bldP spid="76" grpId="0" animBg="1"/>
      <p:bldP spid="77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</p:spPr>
        <p:txBody>
          <a:bodyPr/>
          <a:lstStyle/>
          <a:p>
            <a:r>
              <a:rPr lang="en-US" altLang="en-US" dirty="0"/>
              <a:t>Client-Server socket interaction: TCP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327D645B-F978-1C48-86B8-2709180C75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2" name="Group 3"/>
          <p:cNvGrpSpPr>
            <a:grpSpLocks/>
          </p:cNvGrpSpPr>
          <p:nvPr/>
        </p:nvGrpSpPr>
        <p:grpSpPr bwMode="auto">
          <a:xfrm>
            <a:off x="2881313" y="2982916"/>
            <a:ext cx="1981200" cy="993776"/>
            <a:chOff x="827" y="2006"/>
            <a:chExt cx="1248" cy="626"/>
          </a:xfrm>
        </p:grpSpPr>
        <p:sp>
          <p:nvSpPr>
            <p:cNvPr id="43" name="Text Box 4"/>
            <p:cNvSpPr txBox="1">
              <a:spLocks noChangeArrowheads="1"/>
            </p:cNvSpPr>
            <p:nvPr/>
          </p:nvSpPr>
          <p:spPr bwMode="auto">
            <a:xfrm>
              <a:off x="827" y="2006"/>
              <a:ext cx="1132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0000"/>
                  </a:solidFill>
                  <a:latin typeface="+mn-lt"/>
                </a:rPr>
                <a:t>wait for incoming</a:t>
              </a:r>
            </a:p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0000"/>
                  </a:solidFill>
                  <a:latin typeface="+mn-lt"/>
                </a:rPr>
                <a:t>connection request</a:t>
              </a:r>
              <a:endParaRPr lang="en-US" altLang="en-US">
                <a:solidFill>
                  <a:srgbClr val="000000"/>
                </a:solidFill>
                <a:latin typeface="+mn-lt"/>
              </a:endParaRPr>
            </a:p>
          </p:txBody>
        </p:sp>
        <p:sp>
          <p:nvSpPr>
            <p:cNvPr id="44" name="Text Box 5"/>
            <p:cNvSpPr txBox="1">
              <a:spLocks noChangeArrowheads="1"/>
            </p:cNvSpPr>
            <p:nvPr/>
          </p:nvSpPr>
          <p:spPr bwMode="auto">
            <a:xfrm>
              <a:off x="828" y="2264"/>
              <a:ext cx="1247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CC0000"/>
                  </a:solidFill>
                  <a:latin typeface="+mn-lt"/>
                </a:rPr>
                <a:t>connectionSocket =</a:t>
              </a:r>
            </a:p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CC0000"/>
                  </a:solidFill>
                  <a:latin typeface="+mn-lt"/>
                </a:rPr>
                <a:t>serverSocket.accept()</a:t>
              </a:r>
              <a:endParaRPr lang="en-US" altLang="en-US">
                <a:solidFill>
                  <a:srgbClr val="CC0000"/>
                </a:solidFill>
                <a:latin typeface="+mn-lt"/>
              </a:endParaRPr>
            </a:p>
          </p:txBody>
        </p:sp>
      </p:grpSp>
      <p:grpSp>
        <p:nvGrpSpPr>
          <p:cNvPr id="45" name="Group 6"/>
          <p:cNvGrpSpPr>
            <a:grpSpLocks/>
          </p:cNvGrpSpPr>
          <p:nvPr/>
        </p:nvGrpSpPr>
        <p:grpSpPr bwMode="auto">
          <a:xfrm>
            <a:off x="2862264" y="1730377"/>
            <a:ext cx="2357437" cy="1363663"/>
            <a:chOff x="821" y="1217"/>
            <a:chExt cx="1485" cy="859"/>
          </a:xfrm>
        </p:grpSpPr>
        <p:grpSp>
          <p:nvGrpSpPr>
            <p:cNvPr id="46" name="Group 7"/>
            <p:cNvGrpSpPr>
              <a:grpSpLocks/>
            </p:cNvGrpSpPr>
            <p:nvPr/>
          </p:nvGrpSpPr>
          <p:grpSpPr bwMode="auto">
            <a:xfrm>
              <a:off x="821" y="1217"/>
              <a:ext cx="1485" cy="624"/>
              <a:chOff x="329" y="1241"/>
              <a:chExt cx="1485" cy="624"/>
            </a:xfrm>
          </p:grpSpPr>
          <p:sp>
            <p:nvSpPr>
              <p:cNvPr id="48" name="Text Box 8"/>
              <p:cNvSpPr txBox="1">
                <a:spLocks noChangeArrowheads="1"/>
              </p:cNvSpPr>
              <p:nvPr/>
            </p:nvSpPr>
            <p:spPr bwMode="auto">
              <a:xfrm>
                <a:off x="329" y="1241"/>
                <a:ext cx="1213" cy="52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r>
                  <a:rPr lang="en-US" altLang="en-US" sz="1600">
                    <a:solidFill>
                      <a:srgbClr val="000000"/>
                    </a:solidFill>
                    <a:latin typeface="+mn-lt"/>
                  </a:rPr>
                  <a:t>create socket,</a:t>
                </a:r>
              </a:p>
              <a:p>
                <a:pPr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r>
                  <a:rPr lang="en-US" altLang="en-US" sz="1600">
                    <a:solidFill>
                      <a:srgbClr val="000000"/>
                    </a:solidFill>
                    <a:latin typeface="+mn-lt"/>
                  </a:rPr>
                  <a:t>port=</a:t>
                </a:r>
                <a:r>
                  <a:rPr lang="en-US" altLang="en-US" sz="1600" b="1">
                    <a:solidFill>
                      <a:srgbClr val="000000"/>
                    </a:solidFill>
                    <a:latin typeface="+mn-lt"/>
                  </a:rPr>
                  <a:t>x</a:t>
                </a:r>
                <a:r>
                  <a:rPr lang="en-US" altLang="en-US" sz="1600">
                    <a:solidFill>
                      <a:srgbClr val="000000"/>
                    </a:solidFill>
                    <a:latin typeface="+mn-lt"/>
                  </a:rPr>
                  <a:t>, for incoming request:</a:t>
                </a:r>
                <a:endParaRPr lang="en-US" altLang="en-US">
                  <a:solidFill>
                    <a:srgbClr val="000000"/>
                  </a:solidFill>
                  <a:latin typeface="+mn-lt"/>
                </a:endParaRPr>
              </a:p>
            </p:txBody>
          </p:sp>
          <p:sp>
            <p:nvSpPr>
              <p:cNvPr id="49" name="Text Box 9"/>
              <p:cNvSpPr txBox="1">
                <a:spLocks noChangeArrowheads="1"/>
              </p:cNvSpPr>
              <p:nvPr/>
            </p:nvSpPr>
            <p:spPr bwMode="auto">
              <a:xfrm>
                <a:off x="333" y="1652"/>
                <a:ext cx="1481" cy="2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0"/>
                  <a:buNone/>
                </a:pPr>
                <a:r>
                  <a:rPr lang="en-US" altLang="en-US" sz="1600">
                    <a:solidFill>
                      <a:srgbClr val="CC0000"/>
                    </a:solidFill>
                    <a:latin typeface="+mn-lt"/>
                  </a:rPr>
                  <a:t>serverSocket = socket()</a:t>
                </a:r>
                <a:endParaRPr lang="en-US" altLang="en-US">
                  <a:solidFill>
                    <a:srgbClr val="CC0000"/>
                  </a:solidFill>
                  <a:latin typeface="+mn-lt"/>
                </a:endParaRPr>
              </a:p>
            </p:txBody>
          </p:sp>
        </p:grpSp>
        <p:sp>
          <p:nvSpPr>
            <p:cNvPr id="47" name="Line 10"/>
            <p:cNvSpPr>
              <a:spLocks noChangeShapeType="1"/>
            </p:cNvSpPr>
            <p:nvPr/>
          </p:nvSpPr>
          <p:spPr bwMode="auto">
            <a:xfrm>
              <a:off x="1284" y="1872"/>
              <a:ext cx="0" cy="204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ea typeface="ＭＳ Ｐゴシック" charset="-128"/>
              </a:endParaRPr>
            </a:p>
          </p:txBody>
        </p:sp>
      </p:grpSp>
      <p:grpSp>
        <p:nvGrpSpPr>
          <p:cNvPr id="50" name="Group 11"/>
          <p:cNvGrpSpPr>
            <a:grpSpLocks/>
          </p:cNvGrpSpPr>
          <p:nvPr/>
        </p:nvGrpSpPr>
        <p:grpSpPr bwMode="auto">
          <a:xfrm>
            <a:off x="6659564" y="2990848"/>
            <a:ext cx="2357437" cy="776286"/>
            <a:chOff x="3333" y="1183"/>
            <a:chExt cx="1485" cy="489"/>
          </a:xfrm>
        </p:grpSpPr>
        <p:sp>
          <p:nvSpPr>
            <p:cNvPr id="51" name="Text Box 12"/>
            <p:cNvSpPr txBox="1">
              <a:spLocks noChangeArrowheads="1"/>
            </p:cNvSpPr>
            <p:nvPr/>
          </p:nvSpPr>
          <p:spPr bwMode="auto">
            <a:xfrm>
              <a:off x="3335" y="1183"/>
              <a:ext cx="1389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0000"/>
                  </a:solidFill>
                  <a:latin typeface="+mn-lt"/>
                </a:rPr>
                <a:t>create socket,</a:t>
              </a:r>
            </a:p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0000"/>
                  </a:solidFill>
                  <a:latin typeface="+mn-lt"/>
                </a:rPr>
                <a:t>connect to </a:t>
              </a:r>
              <a:r>
                <a:rPr lang="en-US" altLang="en-US" sz="1600" b="1">
                  <a:solidFill>
                    <a:srgbClr val="000000"/>
                  </a:solidFill>
                  <a:latin typeface="+mn-lt"/>
                </a:rPr>
                <a:t>hostid</a:t>
              </a:r>
              <a:r>
                <a:rPr lang="en-US" altLang="en-US" sz="1600">
                  <a:solidFill>
                    <a:srgbClr val="000000"/>
                  </a:solidFill>
                  <a:latin typeface="+mn-lt"/>
                </a:rPr>
                <a:t>, port=</a:t>
              </a:r>
              <a:r>
                <a:rPr lang="en-US" altLang="en-US" sz="1600" b="1">
                  <a:solidFill>
                    <a:srgbClr val="000000"/>
                  </a:solidFill>
                  <a:latin typeface="+mn-lt"/>
                </a:rPr>
                <a:t>x</a:t>
              </a:r>
              <a:endParaRPr lang="en-US" altLang="en-US">
                <a:solidFill>
                  <a:srgbClr val="000000"/>
                </a:solidFill>
                <a:latin typeface="+mn-lt"/>
              </a:endParaRPr>
            </a:p>
          </p:txBody>
        </p:sp>
        <p:sp>
          <p:nvSpPr>
            <p:cNvPr id="52" name="Text Box 13"/>
            <p:cNvSpPr txBox="1">
              <a:spLocks noChangeArrowheads="1"/>
            </p:cNvSpPr>
            <p:nvPr/>
          </p:nvSpPr>
          <p:spPr bwMode="auto">
            <a:xfrm>
              <a:off x="3333" y="1459"/>
              <a:ext cx="1485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CC0000"/>
                  </a:solidFill>
                  <a:latin typeface="+mn-lt"/>
                </a:rPr>
                <a:t>clientSocket = socket()</a:t>
              </a:r>
              <a:endParaRPr lang="en-US" altLang="en-US">
                <a:solidFill>
                  <a:srgbClr val="CC0000"/>
                </a:solidFill>
                <a:latin typeface="+mn-lt"/>
              </a:endParaRPr>
            </a:p>
          </p:txBody>
        </p:sp>
      </p:grpSp>
      <p:sp>
        <p:nvSpPr>
          <p:cNvPr id="53" name="Text Box 22"/>
          <p:cNvSpPr txBox="1">
            <a:spLocks noChangeArrowheads="1"/>
          </p:cNvSpPr>
          <p:nvPr/>
        </p:nvSpPr>
        <p:spPr bwMode="auto">
          <a:xfrm>
            <a:off x="2136711" y="1106996"/>
            <a:ext cx="375615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en-US" altLang="en-US" sz="3200" kern="0">
                <a:solidFill>
                  <a:srgbClr val="000000"/>
                </a:solidFill>
                <a:latin typeface="+mn-lt"/>
              </a:rPr>
              <a:t>server</a:t>
            </a:r>
            <a:r>
              <a:rPr lang="en-US" altLang="en-US" kern="0">
                <a:solidFill>
                  <a:srgbClr val="000000"/>
                </a:solidFill>
                <a:latin typeface="+mn-lt"/>
              </a:rPr>
              <a:t> (running</a:t>
            </a:r>
            <a:r>
              <a:rPr lang="en-US" altLang="en-US" sz="2400" kern="0">
                <a:solidFill>
                  <a:srgbClr val="000000"/>
                </a:solidFill>
                <a:latin typeface="+mn-lt"/>
              </a:rPr>
              <a:t> on</a:t>
            </a:r>
            <a:r>
              <a:rPr lang="en-US" altLang="en-US" sz="2000" ker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n-US" sz="2000" b="1" kern="0">
                <a:solidFill>
                  <a:srgbClr val="000000"/>
                </a:solidFill>
                <a:latin typeface="+mn-lt"/>
              </a:rPr>
              <a:t>hostid</a:t>
            </a:r>
            <a:r>
              <a:rPr lang="en-US" altLang="en-US" kern="0">
                <a:solidFill>
                  <a:srgbClr val="000000"/>
                </a:solidFill>
                <a:latin typeface="+mn-lt"/>
              </a:rPr>
              <a:t>)</a:t>
            </a:r>
          </a:p>
        </p:txBody>
      </p:sp>
      <p:sp>
        <p:nvSpPr>
          <p:cNvPr id="54" name="Text Box 23"/>
          <p:cNvSpPr txBox="1">
            <a:spLocks noChangeArrowheads="1"/>
          </p:cNvSpPr>
          <p:nvPr/>
        </p:nvSpPr>
        <p:spPr bwMode="auto">
          <a:xfrm>
            <a:off x="6864406" y="1102233"/>
            <a:ext cx="110479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en-US" altLang="en-US" sz="3200" kern="0">
                <a:solidFill>
                  <a:srgbClr val="000000"/>
                </a:solidFill>
                <a:latin typeface="+mn-lt"/>
              </a:rPr>
              <a:t>client</a:t>
            </a:r>
          </a:p>
        </p:txBody>
      </p:sp>
      <p:grpSp>
        <p:nvGrpSpPr>
          <p:cNvPr id="55" name="Group 24"/>
          <p:cNvGrpSpPr>
            <a:grpSpLocks/>
          </p:cNvGrpSpPr>
          <p:nvPr/>
        </p:nvGrpSpPr>
        <p:grpSpPr bwMode="auto">
          <a:xfrm>
            <a:off x="4502150" y="3808413"/>
            <a:ext cx="4110038" cy="1371600"/>
            <a:chOff x="1848" y="2526"/>
            <a:chExt cx="2589" cy="864"/>
          </a:xfrm>
        </p:grpSpPr>
        <p:sp>
          <p:nvSpPr>
            <p:cNvPr id="56" name="Line 25"/>
            <p:cNvSpPr>
              <a:spLocks noChangeShapeType="1"/>
            </p:cNvSpPr>
            <p:nvPr/>
          </p:nvSpPr>
          <p:spPr bwMode="auto">
            <a:xfrm flipH="1">
              <a:off x="3792" y="2964"/>
              <a:ext cx="6" cy="426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ea typeface="ＭＳ Ｐゴシック" charset="-128"/>
              </a:endParaRPr>
            </a:p>
          </p:txBody>
        </p:sp>
        <p:grpSp>
          <p:nvGrpSpPr>
            <p:cNvPr id="57" name="Group 26"/>
            <p:cNvGrpSpPr>
              <a:grpSpLocks/>
            </p:cNvGrpSpPr>
            <p:nvPr/>
          </p:nvGrpSpPr>
          <p:grpSpPr bwMode="auto">
            <a:xfrm>
              <a:off x="1848" y="2526"/>
              <a:ext cx="2589" cy="516"/>
              <a:chOff x="1848" y="2526"/>
              <a:chExt cx="2589" cy="516"/>
            </a:xfrm>
          </p:grpSpPr>
          <p:sp>
            <p:nvSpPr>
              <p:cNvPr id="58" name="Text Box 27"/>
              <p:cNvSpPr txBox="1">
                <a:spLocks noChangeArrowheads="1"/>
              </p:cNvSpPr>
              <p:nvPr/>
            </p:nvSpPr>
            <p:spPr bwMode="auto">
              <a:xfrm>
                <a:off x="3335" y="2654"/>
                <a:ext cx="1102" cy="3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r>
                  <a:rPr lang="en-US" altLang="en-US" sz="1600">
                    <a:solidFill>
                      <a:srgbClr val="000000"/>
                    </a:solidFill>
                    <a:latin typeface="+mn-lt"/>
                  </a:rPr>
                  <a:t>send request using</a:t>
                </a:r>
              </a:p>
              <a:p>
                <a:pPr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r>
                  <a:rPr lang="en-US" altLang="en-US" sz="1600">
                    <a:solidFill>
                      <a:srgbClr val="CC0000"/>
                    </a:solidFill>
                    <a:latin typeface="+mn-lt"/>
                  </a:rPr>
                  <a:t>clientSocket</a:t>
                </a:r>
                <a:endParaRPr lang="en-US" altLang="en-US">
                  <a:solidFill>
                    <a:srgbClr val="CC0000"/>
                  </a:solidFill>
                  <a:latin typeface="+mn-lt"/>
                </a:endParaRPr>
              </a:p>
            </p:txBody>
          </p:sp>
          <p:sp>
            <p:nvSpPr>
              <p:cNvPr id="59" name="Line 28"/>
              <p:cNvSpPr>
                <a:spLocks noChangeShapeType="1"/>
              </p:cNvSpPr>
              <p:nvPr/>
            </p:nvSpPr>
            <p:spPr bwMode="auto">
              <a:xfrm>
                <a:off x="3792" y="2526"/>
                <a:ext cx="0" cy="204"/>
              </a:xfrm>
              <a:prstGeom prst="line">
                <a:avLst/>
              </a:prstGeom>
              <a:noFill/>
              <a:ln w="28575">
                <a:solidFill>
                  <a:srgbClr val="000099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ea typeface="ＭＳ Ｐゴシック" charset="-128"/>
                </a:endParaRPr>
              </a:p>
            </p:txBody>
          </p:sp>
          <p:sp>
            <p:nvSpPr>
              <p:cNvPr id="60" name="Line 29"/>
              <p:cNvSpPr>
                <a:spLocks noChangeShapeType="1"/>
              </p:cNvSpPr>
              <p:nvPr/>
            </p:nvSpPr>
            <p:spPr bwMode="auto">
              <a:xfrm flipH="1">
                <a:off x="1848" y="2790"/>
                <a:ext cx="1518" cy="252"/>
              </a:xfrm>
              <a:prstGeom prst="line">
                <a:avLst/>
              </a:prstGeom>
              <a:noFill/>
              <a:ln w="28575">
                <a:solidFill>
                  <a:srgbClr val="CC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ea typeface="ＭＳ Ｐゴシック" charset="-128"/>
                </a:endParaRPr>
              </a:p>
            </p:txBody>
          </p:sp>
        </p:grpSp>
      </p:grpSp>
      <p:grpSp>
        <p:nvGrpSpPr>
          <p:cNvPr id="61" name="Group 30"/>
          <p:cNvGrpSpPr>
            <a:grpSpLocks/>
          </p:cNvGrpSpPr>
          <p:nvPr/>
        </p:nvGrpSpPr>
        <p:grpSpPr bwMode="auto">
          <a:xfrm>
            <a:off x="2871789" y="3903662"/>
            <a:ext cx="4097337" cy="1520824"/>
            <a:chOff x="821" y="2586"/>
            <a:chExt cx="2581" cy="958"/>
          </a:xfrm>
        </p:grpSpPr>
        <p:sp>
          <p:nvSpPr>
            <p:cNvPr id="62" name="Text Box 31"/>
            <p:cNvSpPr txBox="1">
              <a:spLocks noChangeArrowheads="1"/>
            </p:cNvSpPr>
            <p:nvPr/>
          </p:nvSpPr>
          <p:spPr bwMode="auto">
            <a:xfrm>
              <a:off x="821" y="2768"/>
              <a:ext cx="1068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0000"/>
                  </a:solidFill>
                  <a:latin typeface="+mn-lt"/>
                </a:rPr>
                <a:t>read request from</a:t>
              </a:r>
            </a:p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CC0000"/>
                  </a:solidFill>
                  <a:latin typeface="+mn-lt"/>
                </a:rPr>
                <a:t>connectionSocke</a:t>
              </a:r>
              <a:r>
                <a:rPr lang="en-US" altLang="en-US" sz="1600">
                  <a:solidFill>
                    <a:srgbClr val="FF0000"/>
                  </a:solidFill>
                  <a:latin typeface="+mn-lt"/>
                </a:rPr>
                <a:t>t</a:t>
              </a:r>
              <a:endParaRPr lang="en-US" altLang="en-US">
                <a:solidFill>
                  <a:srgbClr val="000000"/>
                </a:solidFill>
                <a:latin typeface="+mn-lt"/>
              </a:endParaRPr>
            </a:p>
          </p:txBody>
        </p:sp>
        <p:sp>
          <p:nvSpPr>
            <p:cNvPr id="63" name="Text Box 32"/>
            <p:cNvSpPr txBox="1">
              <a:spLocks noChangeArrowheads="1"/>
            </p:cNvSpPr>
            <p:nvPr/>
          </p:nvSpPr>
          <p:spPr bwMode="auto">
            <a:xfrm>
              <a:off x="851" y="3176"/>
              <a:ext cx="1047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0000"/>
                  </a:solidFill>
                  <a:latin typeface="+mn-lt"/>
                </a:rPr>
                <a:t>write reply to</a:t>
              </a:r>
            </a:p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CC0000"/>
                  </a:solidFill>
                  <a:latin typeface="+mn-lt"/>
                </a:rPr>
                <a:t>connectionSocket</a:t>
              </a:r>
              <a:endParaRPr lang="en-US" altLang="en-US">
                <a:solidFill>
                  <a:srgbClr val="CC0000"/>
                </a:solidFill>
                <a:latin typeface="+mn-lt"/>
              </a:endParaRPr>
            </a:p>
          </p:txBody>
        </p:sp>
        <p:sp>
          <p:nvSpPr>
            <p:cNvPr id="64" name="Line 33"/>
            <p:cNvSpPr>
              <a:spLocks noChangeShapeType="1"/>
            </p:cNvSpPr>
            <p:nvPr/>
          </p:nvSpPr>
          <p:spPr bwMode="auto">
            <a:xfrm>
              <a:off x="1278" y="2586"/>
              <a:ext cx="0" cy="240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ea typeface="ＭＳ Ｐゴシック" charset="-128"/>
              </a:endParaRPr>
            </a:p>
          </p:txBody>
        </p:sp>
        <p:sp>
          <p:nvSpPr>
            <p:cNvPr id="65" name="Line 34"/>
            <p:cNvSpPr>
              <a:spLocks noChangeShapeType="1"/>
            </p:cNvSpPr>
            <p:nvPr/>
          </p:nvSpPr>
          <p:spPr bwMode="auto">
            <a:xfrm flipH="1">
              <a:off x="1284" y="3090"/>
              <a:ext cx="6" cy="156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ea typeface="ＭＳ Ｐゴシック" charset="-128"/>
              </a:endParaRPr>
            </a:p>
          </p:txBody>
        </p:sp>
        <p:sp>
          <p:nvSpPr>
            <p:cNvPr id="66" name="Line 35"/>
            <p:cNvSpPr>
              <a:spLocks noChangeShapeType="1"/>
            </p:cNvSpPr>
            <p:nvPr/>
          </p:nvSpPr>
          <p:spPr bwMode="auto">
            <a:xfrm>
              <a:off x="1866" y="3306"/>
              <a:ext cx="1536" cy="180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ea typeface="ＭＳ Ｐゴシック" charset="-128"/>
              </a:endParaRPr>
            </a:p>
          </p:txBody>
        </p:sp>
      </p:grpSp>
      <p:sp>
        <p:nvSpPr>
          <p:cNvPr id="67" name="Line 49"/>
          <p:cNvSpPr>
            <a:spLocks noChangeShapeType="1"/>
          </p:cNvSpPr>
          <p:nvPr/>
        </p:nvSpPr>
        <p:spPr bwMode="auto">
          <a:xfrm>
            <a:off x="2328864" y="1589088"/>
            <a:ext cx="3341687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ea typeface="ＭＳ Ｐゴシック" charset="-128"/>
            </a:endParaRPr>
          </a:p>
        </p:txBody>
      </p:sp>
      <p:grpSp>
        <p:nvGrpSpPr>
          <p:cNvPr id="68" name="Group 52"/>
          <p:cNvGrpSpPr>
            <a:grpSpLocks/>
          </p:cNvGrpSpPr>
          <p:nvPr/>
        </p:nvGrpSpPr>
        <p:grpSpPr bwMode="auto">
          <a:xfrm>
            <a:off x="4551546" y="3073403"/>
            <a:ext cx="2200275" cy="646113"/>
            <a:chOff x="3043" y="1170"/>
            <a:chExt cx="1386" cy="407"/>
          </a:xfrm>
        </p:grpSpPr>
        <p:sp>
          <p:nvSpPr>
            <p:cNvPr id="69" name="Line 37"/>
            <p:cNvSpPr>
              <a:spLocks noChangeShapeType="1"/>
            </p:cNvSpPr>
            <p:nvPr/>
          </p:nvSpPr>
          <p:spPr bwMode="auto">
            <a:xfrm>
              <a:off x="3043" y="1372"/>
              <a:ext cx="1386" cy="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prstDash val="dash"/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ea typeface="ＭＳ Ｐゴシック" charset="-128"/>
              </a:endParaRPr>
            </a:p>
          </p:txBody>
        </p:sp>
        <p:sp>
          <p:nvSpPr>
            <p:cNvPr id="70" name="Text Box 38"/>
            <p:cNvSpPr txBox="1">
              <a:spLocks noChangeArrowheads="1"/>
            </p:cNvSpPr>
            <p:nvPr/>
          </p:nvSpPr>
          <p:spPr bwMode="auto">
            <a:xfrm>
              <a:off x="3081" y="1170"/>
              <a:ext cx="1253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2000" dirty="0">
                  <a:solidFill>
                    <a:srgbClr val="CC0000"/>
                  </a:solidFill>
                  <a:latin typeface="+mn-lt"/>
                </a:rPr>
                <a:t>TCP </a:t>
              </a:r>
            </a:p>
            <a:p>
              <a:pPr algn="ctr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2000" dirty="0">
                  <a:solidFill>
                    <a:srgbClr val="CC0000"/>
                  </a:solidFill>
                  <a:latin typeface="+mn-lt"/>
                </a:rPr>
                <a:t>connection setup</a:t>
              </a:r>
              <a:endParaRPr lang="en-US" altLang="en-US" dirty="0">
                <a:solidFill>
                  <a:srgbClr val="CC0000"/>
                </a:solidFill>
                <a:latin typeface="+mn-lt"/>
              </a:endParaRPr>
            </a:p>
          </p:txBody>
        </p:sp>
      </p:grpSp>
      <p:sp>
        <p:nvSpPr>
          <p:cNvPr id="71" name="Line 50"/>
          <p:cNvSpPr>
            <a:spLocks noChangeShapeType="1"/>
          </p:cNvSpPr>
          <p:nvPr/>
        </p:nvSpPr>
        <p:spPr bwMode="auto">
          <a:xfrm flipV="1">
            <a:off x="6949190" y="1589088"/>
            <a:ext cx="900058" cy="11112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ea typeface="ＭＳ Ｐゴシック" charset="-128"/>
            </a:endParaRPr>
          </a:p>
        </p:txBody>
      </p:sp>
      <p:grpSp>
        <p:nvGrpSpPr>
          <p:cNvPr id="72" name="Group 53"/>
          <p:cNvGrpSpPr>
            <a:grpSpLocks/>
          </p:cNvGrpSpPr>
          <p:nvPr/>
        </p:nvGrpSpPr>
        <p:grpSpPr bwMode="auto">
          <a:xfrm>
            <a:off x="2822576" y="4264026"/>
            <a:ext cx="5478463" cy="1971676"/>
            <a:chOff x="832" y="2721"/>
            <a:chExt cx="3451" cy="1242"/>
          </a:xfrm>
        </p:grpSpPr>
        <p:sp>
          <p:nvSpPr>
            <p:cNvPr id="73" name="Text Box 15"/>
            <p:cNvSpPr txBox="1">
              <a:spLocks noChangeArrowheads="1"/>
            </p:cNvSpPr>
            <p:nvPr/>
          </p:nvSpPr>
          <p:spPr bwMode="auto">
            <a:xfrm>
              <a:off x="867" y="3493"/>
              <a:ext cx="1047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0000"/>
                  </a:solidFill>
                  <a:latin typeface="+mn-lt"/>
                </a:rPr>
                <a:t>close</a:t>
              </a:r>
            </a:p>
            <a:p>
              <a:pPr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CC0000"/>
                  </a:solidFill>
                  <a:latin typeface="+mn-lt"/>
                </a:rPr>
                <a:t>connectionSocket</a:t>
              </a:r>
              <a:endParaRPr lang="en-US" altLang="en-US">
                <a:solidFill>
                  <a:srgbClr val="CC0000"/>
                </a:solidFill>
                <a:latin typeface="+mn-lt"/>
              </a:endParaRPr>
            </a:p>
          </p:txBody>
        </p:sp>
        <p:sp>
          <p:nvSpPr>
            <p:cNvPr id="74" name="Line 16"/>
            <p:cNvSpPr>
              <a:spLocks noChangeShapeType="1"/>
            </p:cNvSpPr>
            <p:nvPr/>
          </p:nvSpPr>
          <p:spPr bwMode="auto">
            <a:xfrm>
              <a:off x="1318" y="3437"/>
              <a:ext cx="0" cy="204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ea typeface="ＭＳ Ｐゴシック" charset="-128"/>
              </a:endParaRPr>
            </a:p>
          </p:txBody>
        </p:sp>
        <p:sp>
          <p:nvSpPr>
            <p:cNvPr id="75" name="Freeform 17"/>
            <p:cNvSpPr>
              <a:spLocks/>
            </p:cNvSpPr>
            <p:nvPr/>
          </p:nvSpPr>
          <p:spPr bwMode="auto">
            <a:xfrm>
              <a:off x="832" y="2721"/>
              <a:ext cx="492" cy="291"/>
            </a:xfrm>
            <a:custGeom>
              <a:avLst/>
              <a:gdLst>
                <a:gd name="T0" fmla="*/ 492 w 492"/>
                <a:gd name="T1" fmla="*/ 0 h 2112"/>
                <a:gd name="T2" fmla="*/ 492 w 492"/>
                <a:gd name="T3" fmla="*/ 0 h 2112"/>
                <a:gd name="T4" fmla="*/ 0 w 492"/>
                <a:gd name="T5" fmla="*/ 0 h 2112"/>
                <a:gd name="T6" fmla="*/ 0 w 492"/>
                <a:gd name="T7" fmla="*/ 0 h 2112"/>
                <a:gd name="T8" fmla="*/ 402 w 492"/>
                <a:gd name="T9" fmla="*/ 0 h 21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92"/>
                <a:gd name="T16" fmla="*/ 0 h 2112"/>
                <a:gd name="T17" fmla="*/ 492 w 492"/>
                <a:gd name="T18" fmla="*/ 2112 h 211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92" h="2112">
                  <a:moveTo>
                    <a:pt x="492" y="1968"/>
                  </a:moveTo>
                  <a:lnTo>
                    <a:pt x="492" y="2112"/>
                  </a:lnTo>
                  <a:lnTo>
                    <a:pt x="0" y="2112"/>
                  </a:lnTo>
                  <a:lnTo>
                    <a:pt x="0" y="0"/>
                  </a:lnTo>
                  <a:lnTo>
                    <a:pt x="402" y="0"/>
                  </a:lnTo>
                </a:path>
              </a:pathLst>
            </a:cu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  <a:ea typeface="ＭＳ Ｐゴシック" charset="-128"/>
              </a:endParaRPr>
            </a:p>
          </p:txBody>
        </p:sp>
        <p:grpSp>
          <p:nvGrpSpPr>
            <p:cNvPr id="76" name="Group 18"/>
            <p:cNvGrpSpPr>
              <a:grpSpLocks/>
            </p:cNvGrpSpPr>
            <p:nvPr/>
          </p:nvGrpSpPr>
          <p:grpSpPr bwMode="auto">
            <a:xfrm>
              <a:off x="3393" y="3229"/>
              <a:ext cx="890" cy="734"/>
              <a:chOff x="3365" y="3356"/>
              <a:chExt cx="890" cy="734"/>
            </a:xfrm>
          </p:grpSpPr>
          <p:sp>
            <p:nvSpPr>
              <p:cNvPr id="77" name="Text Box 19"/>
              <p:cNvSpPr txBox="1">
                <a:spLocks noChangeArrowheads="1"/>
              </p:cNvSpPr>
              <p:nvPr/>
            </p:nvSpPr>
            <p:spPr bwMode="auto">
              <a:xfrm>
                <a:off x="3365" y="3356"/>
                <a:ext cx="890" cy="3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r>
                  <a:rPr lang="en-US" altLang="en-US" sz="1600">
                    <a:solidFill>
                      <a:srgbClr val="000000"/>
                    </a:solidFill>
                    <a:latin typeface="+mn-lt"/>
                  </a:rPr>
                  <a:t>read reply from</a:t>
                </a:r>
              </a:p>
              <a:p>
                <a:pPr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r>
                  <a:rPr lang="en-US" altLang="en-US" sz="1600">
                    <a:solidFill>
                      <a:srgbClr val="CC0000"/>
                    </a:solidFill>
                    <a:latin typeface="+mn-lt"/>
                  </a:rPr>
                  <a:t>clientSocket</a:t>
                </a:r>
                <a:endParaRPr lang="en-US" altLang="en-US">
                  <a:solidFill>
                    <a:srgbClr val="CC0000"/>
                  </a:solidFill>
                  <a:latin typeface="+mn-lt"/>
                </a:endParaRPr>
              </a:p>
            </p:txBody>
          </p:sp>
          <p:sp>
            <p:nvSpPr>
              <p:cNvPr id="78" name="Text Box 20"/>
              <p:cNvSpPr txBox="1">
                <a:spLocks noChangeArrowheads="1"/>
              </p:cNvSpPr>
              <p:nvPr/>
            </p:nvSpPr>
            <p:spPr bwMode="auto">
              <a:xfrm>
                <a:off x="3389" y="3722"/>
                <a:ext cx="749" cy="3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r>
                  <a:rPr lang="en-US" altLang="en-US" sz="1600">
                    <a:solidFill>
                      <a:srgbClr val="000000"/>
                    </a:solidFill>
                    <a:latin typeface="+mn-lt"/>
                  </a:rPr>
                  <a:t>close</a:t>
                </a:r>
              </a:p>
              <a:p>
                <a:pPr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r>
                  <a:rPr lang="en-US" altLang="en-US" sz="1600">
                    <a:solidFill>
                      <a:srgbClr val="CC0000"/>
                    </a:solidFill>
                    <a:latin typeface="+mn-lt"/>
                  </a:rPr>
                  <a:t>clientSocket</a:t>
                </a:r>
                <a:endParaRPr lang="en-US" altLang="en-US">
                  <a:solidFill>
                    <a:srgbClr val="CC0000"/>
                  </a:solidFill>
                  <a:latin typeface="+mn-lt"/>
                </a:endParaRPr>
              </a:p>
            </p:txBody>
          </p:sp>
          <p:sp>
            <p:nvSpPr>
              <p:cNvPr id="79" name="Line 21"/>
              <p:cNvSpPr>
                <a:spLocks noChangeShapeType="1"/>
              </p:cNvSpPr>
              <p:nvPr/>
            </p:nvSpPr>
            <p:spPr bwMode="auto">
              <a:xfrm>
                <a:off x="3816" y="3690"/>
                <a:ext cx="0" cy="204"/>
              </a:xfrm>
              <a:prstGeom prst="line">
                <a:avLst/>
              </a:prstGeom>
              <a:noFill/>
              <a:ln w="28575">
                <a:solidFill>
                  <a:srgbClr val="000099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  <a:ea typeface="ＭＳ Ｐゴシック" charset="-128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02682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 -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Principles of Computer Applications</a:t>
            </a:r>
          </a:p>
          <a:p>
            <a:pPr lvl="1"/>
            <a:r>
              <a:rPr lang="en-US" dirty="0">
                <a:solidFill>
                  <a:schemeClr val="accent6"/>
                </a:solidFill>
              </a:rPr>
              <a:t>Browser, Web Server, Email, P2P Applications </a:t>
            </a:r>
            <a:r>
              <a:rPr lang="en-US" dirty="0" err="1">
                <a:solidFill>
                  <a:schemeClr val="accent6"/>
                </a:solidFill>
              </a:rPr>
              <a:t>etc</a:t>
            </a:r>
            <a:r>
              <a:rPr lang="is-IS" dirty="0">
                <a:solidFill>
                  <a:schemeClr val="accent6"/>
                </a:solidFill>
              </a:rPr>
              <a:t>…</a:t>
            </a:r>
          </a:p>
          <a:p>
            <a:r>
              <a:rPr lang="is-IS" dirty="0"/>
              <a:t>Application Layer </a:t>
            </a:r>
            <a:r>
              <a:rPr lang="is-IS" dirty="0">
                <a:solidFill>
                  <a:schemeClr val="accent6"/>
                </a:solidFill>
              </a:rPr>
              <a:t>(TCP – UDP Services) </a:t>
            </a:r>
            <a:r>
              <a:rPr lang="en-US" dirty="0">
                <a:solidFill>
                  <a:schemeClr val="accent6"/>
                </a:solidFill>
              </a:rPr>
              <a:t> </a:t>
            </a:r>
          </a:p>
          <a:p>
            <a:r>
              <a:rPr lang="en-US" dirty="0"/>
              <a:t>Web </a:t>
            </a:r>
            <a:r>
              <a:rPr lang="en-US" dirty="0">
                <a:solidFill>
                  <a:schemeClr val="accent6"/>
                </a:solidFill>
              </a:rPr>
              <a:t>(Web Pages – Objects like html, jpeg, mp3, </a:t>
            </a:r>
            <a:r>
              <a:rPr lang="en-US" dirty="0" err="1">
                <a:solidFill>
                  <a:schemeClr val="accent6"/>
                </a:solidFill>
              </a:rPr>
              <a:t>etc</a:t>
            </a:r>
            <a:r>
              <a:rPr lang="is-IS" dirty="0">
                <a:solidFill>
                  <a:schemeClr val="accent6"/>
                </a:solidFill>
              </a:rPr>
              <a:t>…</a:t>
            </a:r>
            <a:r>
              <a:rPr lang="en-US" dirty="0">
                <a:solidFill>
                  <a:schemeClr val="accent6"/>
                </a:solidFill>
              </a:rPr>
              <a:t>)</a:t>
            </a:r>
          </a:p>
          <a:p>
            <a:r>
              <a:rPr lang="en-US" dirty="0"/>
              <a:t>HTTP </a:t>
            </a:r>
            <a:r>
              <a:rPr lang="en-US" dirty="0">
                <a:solidFill>
                  <a:schemeClr val="accent6"/>
                </a:solidFill>
              </a:rPr>
              <a:t>(TCP connection, port-80, persistent &amp; non-persistent conn.), Request &amp; Response Message format, Cookies, Web caches, FTP, Port-21</a:t>
            </a:r>
          </a:p>
          <a:p>
            <a:r>
              <a:rPr lang="en-US" dirty="0"/>
              <a:t>E-mail </a:t>
            </a:r>
            <a:r>
              <a:rPr lang="en-US" dirty="0">
                <a:solidFill>
                  <a:schemeClr val="accent6"/>
                </a:solidFill>
              </a:rPr>
              <a:t>(User agent, Mail Server, SMTP port - 25), POP3, IMAP</a:t>
            </a:r>
          </a:p>
          <a:p>
            <a:r>
              <a:rPr lang="en-US" dirty="0"/>
              <a:t>DNS </a:t>
            </a:r>
            <a:r>
              <a:rPr lang="en-US" dirty="0">
                <a:solidFill>
                  <a:schemeClr val="accent6"/>
                </a:solidFill>
              </a:rPr>
              <a:t>(Domain names to IP Address), hierarchy structure</a:t>
            </a:r>
          </a:p>
          <a:p>
            <a:r>
              <a:rPr lang="en-US" dirty="0"/>
              <a:t>Socket programming with TCP and UDP </a:t>
            </a:r>
            <a:r>
              <a:rPr lang="en-US" dirty="0">
                <a:solidFill>
                  <a:schemeClr val="accent6"/>
                </a:solidFill>
              </a:rPr>
              <a:t>(TCP – </a:t>
            </a:r>
            <a:r>
              <a:rPr lang="en-US" dirty="0" err="1">
                <a:solidFill>
                  <a:schemeClr val="accent6"/>
                </a:solidFill>
              </a:rPr>
              <a:t>Sock_Stream</a:t>
            </a:r>
            <a:r>
              <a:rPr lang="en-US" dirty="0">
                <a:solidFill>
                  <a:schemeClr val="accent6"/>
                </a:solidFill>
              </a:rPr>
              <a:t>, UDP – </a:t>
            </a:r>
            <a:r>
              <a:rPr lang="en-US" dirty="0" err="1">
                <a:solidFill>
                  <a:schemeClr val="accent6"/>
                </a:solidFill>
              </a:rPr>
              <a:t>Sock_DGram</a:t>
            </a:r>
            <a:r>
              <a:rPr lang="en-US" dirty="0">
                <a:solidFill>
                  <a:schemeClr val="accent6"/>
                </a:solidFill>
              </a:rPr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2859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9">
            <a:extLst>
              <a:ext uri="{FF2B5EF4-FFF2-40B4-BE49-F238E27FC236}">
                <a16:creationId xmlns:a16="http://schemas.microsoft.com/office/drawing/2014/main" xmlns="" id="{4F27F027-AAC9-4C88-B3AF-3C4A20BDDD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180943" y="6175935"/>
            <a:ext cx="3735998" cy="290081"/>
          </a:xfrm>
        </p:spPr>
        <p:txBody>
          <a:bodyPr/>
          <a:lstStyle/>
          <a:p>
            <a:r>
              <a:rPr lang="en-US" dirty="0"/>
              <a:t>maulik.trivedi@darshan.ac.in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xmlns="" id="{59B646FF-BD32-4C5A-94AF-AC4347EADA2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183874" y="6460218"/>
            <a:ext cx="3735998" cy="290081"/>
          </a:xfrm>
        </p:spPr>
        <p:txBody>
          <a:bodyPr/>
          <a:lstStyle/>
          <a:p>
            <a:r>
              <a:rPr lang="en-US" dirty="0"/>
              <a:t>9998265805</a:t>
            </a:r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xmlns="" id="{915CF252-06A8-43C0-BB69-DA7109EA62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37678" y="5537768"/>
            <a:ext cx="3735998" cy="290081"/>
          </a:xfrm>
        </p:spPr>
        <p:txBody>
          <a:bodyPr/>
          <a:lstStyle/>
          <a:p>
            <a:r>
              <a:rPr lang="en-US" dirty="0"/>
              <a:t>Computer Engineering Department</a:t>
            </a:r>
          </a:p>
        </p:txBody>
      </p:sp>
      <p:sp>
        <p:nvSpPr>
          <p:cNvPr id="31" name="Text Placeholder 12">
            <a:extLst>
              <a:ext uri="{FF2B5EF4-FFF2-40B4-BE49-F238E27FC236}">
                <a16:creationId xmlns:a16="http://schemas.microsoft.com/office/drawing/2014/main" xmlns="" id="{89F5B5F8-350F-4941-B9DE-36BF8B0148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37677" y="5273332"/>
            <a:ext cx="5581039" cy="290081"/>
          </a:xfrm>
        </p:spPr>
        <p:txBody>
          <a:bodyPr/>
          <a:lstStyle/>
          <a:p>
            <a:r>
              <a:rPr lang="en-US" dirty="0"/>
              <a:t>Prof. Maulik Trivedi</a:t>
            </a:r>
          </a:p>
        </p:txBody>
      </p:sp>
      <p:pic>
        <p:nvPicPr>
          <p:cNvPr id="32" name="Picture Placeholder 1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53569" y="5211251"/>
            <a:ext cx="1353599" cy="1353599"/>
          </a:xfrm>
        </p:spPr>
      </p:pic>
      <p:pic>
        <p:nvPicPr>
          <p:cNvPr id="9" name="Picture Placeholder 11">
            <a:extLst>
              <a:ext uri="{FF2B5EF4-FFF2-40B4-BE49-F238E27FC236}">
                <a16:creationId xmlns:a16="http://schemas.microsoft.com/office/drawing/2014/main" xmlns="" id="{DCE116E1-3FD6-4C4A-A41E-E0737BF6640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773BE456-33E7-B748-B5B3-F501CA8044F3}"/>
              </a:ext>
            </a:extLst>
          </p:cNvPr>
          <p:cNvSpPr txBox="1">
            <a:spLocks/>
          </p:cNvSpPr>
          <p:nvPr/>
        </p:nvSpPr>
        <p:spPr>
          <a:xfrm>
            <a:off x="2734156" y="172784"/>
            <a:ext cx="4646358" cy="7346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b="1"/>
              <a:t>Computer Networks </a:t>
            </a:r>
            <a:r>
              <a:rPr lang="en-US"/>
              <a:t>(CN)</a:t>
            </a:r>
          </a:p>
          <a:p>
            <a:pPr>
              <a:spcAft>
                <a:spcPts val="600"/>
              </a:spcAft>
            </a:pPr>
            <a:r>
              <a:rPr lang="en-US"/>
              <a:t>GTU #3150710</a:t>
            </a:r>
          </a:p>
        </p:txBody>
      </p:sp>
    </p:spTree>
    <p:extLst>
      <p:ext uri="{BB962C8B-B14F-4D97-AF65-F5344CB8AC3E}">
        <p14:creationId xmlns:p14="http://schemas.microsoft.com/office/powerpoint/2010/main" val="3967651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User-Server interactions: Cookie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A small text file that is stored in the user's computer either temporarily for that session only or permanently on the hard disk. </a:t>
            </a:r>
          </a:p>
          <a:p>
            <a:r>
              <a:rPr lang="en-IN" dirty="0"/>
              <a:t>Cookies provide a way for the Web site to recognize you and keep track of your preferences.</a:t>
            </a:r>
            <a:endParaRPr lang="en-US" dirty="0"/>
          </a:p>
          <a:p>
            <a:r>
              <a:rPr lang="en-US" dirty="0"/>
              <a:t>The cookie technology has four components: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 cookie header line in the HTTP response message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 cookie header line in the HTTP request message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 cookie file kept on the user’s end system and managed by the user’s browser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 back-end database at the Web site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xmlns="" id="{10126588-C480-A946-A6FD-E54770456F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0770428"/>
              </p:ext>
            </p:extLst>
          </p:nvPr>
        </p:nvGraphicFramePr>
        <p:xfrm>
          <a:off x="2649557" y="4086854"/>
          <a:ext cx="3962400" cy="160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Cookie Example.mp4">
            <a:hlinkClick r:id="" action="ppaction://media"/>
            <a:extLst>
              <a:ext uri="{FF2B5EF4-FFF2-40B4-BE49-F238E27FC236}">
                <a16:creationId xmlns:a16="http://schemas.microsoft.com/office/drawing/2014/main" xmlns="" id="{5B2CF23F-8247-8B43-84FB-10FCC95FAA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797407" y="3559628"/>
            <a:ext cx="5263413" cy="2960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557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1568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43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4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4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0" fill="hold">
                      <p:stCondLst>
                        <p:cond delay="0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3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</p:spPr>
        <p:txBody>
          <a:bodyPr/>
          <a:lstStyle/>
          <a:p>
            <a:r>
              <a:rPr lang="en-US" dirty="0"/>
              <a:t>Cookies - Example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FEE2F08-00AA-5C4B-9D5E-589E9B8AB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2594998" y="1227138"/>
            <a:ext cx="74090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CC0000"/>
                </a:solidFill>
                <a:latin typeface="+mn-lt"/>
              </a:rPr>
              <a:t>client</a:t>
            </a: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7523719" y="1273175"/>
            <a:ext cx="83708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CC0000"/>
                </a:solidFill>
                <a:latin typeface="+mn-lt"/>
              </a:rPr>
              <a:t>server</a:t>
            </a:r>
          </a:p>
        </p:txBody>
      </p:sp>
      <p:grpSp>
        <p:nvGrpSpPr>
          <p:cNvPr id="8" name="Group 90"/>
          <p:cNvGrpSpPr>
            <a:grpSpLocks/>
          </p:cNvGrpSpPr>
          <p:nvPr/>
        </p:nvGrpSpPr>
        <p:grpSpPr bwMode="auto">
          <a:xfrm>
            <a:off x="3724276" y="4227513"/>
            <a:ext cx="3305175" cy="425450"/>
            <a:chOff x="1386" y="2663"/>
            <a:chExt cx="2082" cy="268"/>
          </a:xfrm>
        </p:grpSpPr>
        <p:sp>
          <p:nvSpPr>
            <p:cNvPr id="9" name="Line 16"/>
            <p:cNvSpPr>
              <a:spLocks noChangeShapeType="1"/>
            </p:cNvSpPr>
            <p:nvPr/>
          </p:nvSpPr>
          <p:spPr bwMode="auto">
            <a:xfrm flipH="1">
              <a:off x="1386" y="2663"/>
              <a:ext cx="2082" cy="24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0" name="Group 17"/>
            <p:cNvGrpSpPr>
              <a:grpSpLocks/>
            </p:cNvGrpSpPr>
            <p:nvPr/>
          </p:nvGrpSpPr>
          <p:grpSpPr bwMode="auto">
            <a:xfrm>
              <a:off x="1553" y="2694"/>
              <a:ext cx="1743" cy="237"/>
              <a:chOff x="3268" y="2846"/>
              <a:chExt cx="1743" cy="237"/>
            </a:xfrm>
          </p:grpSpPr>
          <p:sp>
            <p:nvSpPr>
              <p:cNvPr id="11" name="Rectangle 18"/>
              <p:cNvSpPr>
                <a:spLocks noChangeArrowheads="1"/>
              </p:cNvSpPr>
              <p:nvPr/>
            </p:nvSpPr>
            <p:spPr bwMode="auto">
              <a:xfrm>
                <a:off x="3282" y="2856"/>
                <a:ext cx="1692" cy="198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2" name="Text Box 19"/>
              <p:cNvSpPr txBox="1">
                <a:spLocks noChangeArrowheads="1"/>
              </p:cNvSpPr>
              <p:nvPr/>
            </p:nvSpPr>
            <p:spPr bwMode="auto">
              <a:xfrm>
                <a:off x="3268" y="2846"/>
                <a:ext cx="1743" cy="237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800">
                    <a:latin typeface="+mn-lt"/>
                  </a:rPr>
                  <a:t>usual http response msg</a:t>
                </a:r>
                <a:endParaRPr lang="en-US" altLang="en-US" sz="2400">
                  <a:latin typeface="+mn-lt"/>
                </a:endParaRPr>
              </a:p>
            </p:txBody>
          </p:sp>
        </p:grpSp>
      </p:grpSp>
      <p:grpSp>
        <p:nvGrpSpPr>
          <p:cNvPr id="13" name="Group 94"/>
          <p:cNvGrpSpPr>
            <a:grpSpLocks/>
          </p:cNvGrpSpPr>
          <p:nvPr/>
        </p:nvGrpSpPr>
        <p:grpSpPr bwMode="auto">
          <a:xfrm>
            <a:off x="3733801" y="5916614"/>
            <a:ext cx="3305175" cy="407987"/>
            <a:chOff x="1392" y="3605"/>
            <a:chExt cx="2082" cy="257"/>
          </a:xfrm>
        </p:grpSpPr>
        <p:sp>
          <p:nvSpPr>
            <p:cNvPr id="14" name="Line 24"/>
            <p:cNvSpPr>
              <a:spLocks noChangeShapeType="1"/>
            </p:cNvSpPr>
            <p:nvPr/>
          </p:nvSpPr>
          <p:spPr bwMode="auto">
            <a:xfrm flipH="1">
              <a:off x="1392" y="3605"/>
              <a:ext cx="2082" cy="24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5" name="Group 25"/>
            <p:cNvGrpSpPr>
              <a:grpSpLocks/>
            </p:cNvGrpSpPr>
            <p:nvPr/>
          </p:nvGrpSpPr>
          <p:grpSpPr bwMode="auto">
            <a:xfrm>
              <a:off x="1552" y="3625"/>
              <a:ext cx="1743" cy="237"/>
              <a:chOff x="3268" y="2846"/>
              <a:chExt cx="1743" cy="237"/>
            </a:xfrm>
          </p:grpSpPr>
          <p:sp>
            <p:nvSpPr>
              <p:cNvPr id="16" name="Rectangle 26"/>
              <p:cNvSpPr>
                <a:spLocks noChangeArrowheads="1"/>
              </p:cNvSpPr>
              <p:nvPr/>
            </p:nvSpPr>
            <p:spPr bwMode="auto">
              <a:xfrm>
                <a:off x="3282" y="2856"/>
                <a:ext cx="1692" cy="198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17" name="Text Box 27"/>
              <p:cNvSpPr txBox="1">
                <a:spLocks noChangeArrowheads="1"/>
              </p:cNvSpPr>
              <p:nvPr/>
            </p:nvSpPr>
            <p:spPr bwMode="auto">
              <a:xfrm>
                <a:off x="3268" y="2846"/>
                <a:ext cx="1743" cy="237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800">
                    <a:latin typeface="+mn-lt"/>
                  </a:rPr>
                  <a:t>usual http response msg</a:t>
                </a:r>
                <a:endParaRPr lang="en-US" altLang="en-US" sz="2400">
                  <a:latin typeface="+mn-lt"/>
                </a:endParaRPr>
              </a:p>
            </p:txBody>
          </p:sp>
        </p:grpSp>
      </p:grpSp>
      <p:sp>
        <p:nvSpPr>
          <p:cNvPr id="18" name="Text Box 59"/>
          <p:cNvSpPr txBox="1">
            <a:spLocks noChangeArrowheads="1"/>
          </p:cNvSpPr>
          <p:nvPr/>
        </p:nvSpPr>
        <p:spPr bwMode="auto">
          <a:xfrm>
            <a:off x="2505076" y="2454275"/>
            <a:ext cx="17875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>
                <a:latin typeface="+mn-lt"/>
              </a:rPr>
              <a:t>cookie file</a:t>
            </a:r>
          </a:p>
        </p:txBody>
      </p:sp>
      <p:sp>
        <p:nvSpPr>
          <p:cNvPr id="19" name="Text Box 66"/>
          <p:cNvSpPr txBox="1">
            <a:spLocks noChangeArrowheads="1"/>
          </p:cNvSpPr>
          <p:nvPr/>
        </p:nvSpPr>
        <p:spPr bwMode="auto">
          <a:xfrm>
            <a:off x="1524000" y="4649788"/>
            <a:ext cx="156004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+mn-lt"/>
              </a:rPr>
              <a:t>one week later:</a:t>
            </a:r>
          </a:p>
        </p:txBody>
      </p:sp>
      <p:grpSp>
        <p:nvGrpSpPr>
          <p:cNvPr id="20" name="Group 89"/>
          <p:cNvGrpSpPr>
            <a:grpSpLocks/>
          </p:cNvGrpSpPr>
          <p:nvPr/>
        </p:nvGrpSpPr>
        <p:grpSpPr bwMode="auto">
          <a:xfrm>
            <a:off x="3705226" y="3516316"/>
            <a:ext cx="5667375" cy="1109663"/>
            <a:chOff x="1374" y="2215"/>
            <a:chExt cx="3570" cy="699"/>
          </a:xfrm>
        </p:grpSpPr>
        <p:sp>
          <p:nvSpPr>
            <p:cNvPr id="21" name="Line 12"/>
            <p:cNvSpPr>
              <a:spLocks noChangeShapeType="1"/>
            </p:cNvSpPr>
            <p:nvPr/>
          </p:nvSpPr>
          <p:spPr bwMode="auto">
            <a:xfrm>
              <a:off x="1374" y="2215"/>
              <a:ext cx="2100" cy="38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Text Box 15"/>
            <p:cNvSpPr txBox="1">
              <a:spLocks noChangeArrowheads="1"/>
            </p:cNvSpPr>
            <p:nvPr/>
          </p:nvSpPr>
          <p:spPr bwMode="auto">
            <a:xfrm>
              <a:off x="1548" y="2261"/>
              <a:ext cx="1689" cy="356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8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>
                  <a:latin typeface="+mn-lt"/>
                </a:rPr>
                <a:t>usual http request msg</a:t>
              </a:r>
            </a:p>
            <a:p>
              <a:pPr algn="ctr">
                <a:lnSpc>
                  <a:spcPct val="8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000" b="1">
                  <a:latin typeface="+mn-lt"/>
                </a:rPr>
                <a:t>cookie: 1678</a:t>
              </a:r>
            </a:p>
          </p:txBody>
        </p:sp>
        <p:sp>
          <p:nvSpPr>
            <p:cNvPr id="23" name="Text Box 28"/>
            <p:cNvSpPr txBox="1">
              <a:spLocks noChangeArrowheads="1"/>
            </p:cNvSpPr>
            <p:nvPr/>
          </p:nvSpPr>
          <p:spPr bwMode="auto">
            <a:xfrm>
              <a:off x="3567" y="2332"/>
              <a:ext cx="571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>
                  <a:solidFill>
                    <a:srgbClr val="000099"/>
                  </a:solidFill>
                  <a:latin typeface="+mn-lt"/>
                </a:rPr>
                <a:t>cookie-</a:t>
              </a:r>
            </a:p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>
                  <a:solidFill>
                    <a:srgbClr val="000099"/>
                  </a:solidFill>
                  <a:latin typeface="+mn-lt"/>
                </a:rPr>
                <a:t>specific</a:t>
              </a:r>
            </a:p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>
                  <a:solidFill>
                    <a:srgbClr val="000099"/>
                  </a:solidFill>
                  <a:latin typeface="+mn-lt"/>
                </a:rPr>
                <a:t>action</a:t>
              </a:r>
            </a:p>
          </p:txBody>
        </p:sp>
        <p:sp>
          <p:nvSpPr>
            <p:cNvPr id="24" name="Line 42"/>
            <p:cNvSpPr>
              <a:spLocks noChangeShapeType="1"/>
            </p:cNvSpPr>
            <p:nvPr/>
          </p:nvSpPr>
          <p:spPr bwMode="auto">
            <a:xfrm flipV="1">
              <a:off x="4252" y="2367"/>
              <a:ext cx="692" cy="26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25" name="Group 83"/>
            <p:cNvGrpSpPr>
              <a:grpSpLocks/>
            </p:cNvGrpSpPr>
            <p:nvPr/>
          </p:nvGrpSpPr>
          <p:grpSpPr bwMode="auto">
            <a:xfrm>
              <a:off x="4306" y="2363"/>
              <a:ext cx="522" cy="233"/>
              <a:chOff x="4306" y="2273"/>
              <a:chExt cx="522" cy="233"/>
            </a:xfrm>
          </p:grpSpPr>
          <p:sp>
            <p:nvSpPr>
              <p:cNvPr id="26" name="Rectangle 72"/>
              <p:cNvSpPr>
                <a:spLocks noChangeArrowheads="1"/>
              </p:cNvSpPr>
              <p:nvPr/>
            </p:nvSpPr>
            <p:spPr bwMode="auto">
              <a:xfrm>
                <a:off x="4409" y="2365"/>
                <a:ext cx="384" cy="9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27" name="Text Box 43"/>
              <p:cNvSpPr txBox="1">
                <a:spLocks noChangeArrowheads="1"/>
              </p:cNvSpPr>
              <p:nvPr/>
            </p:nvSpPr>
            <p:spPr bwMode="auto">
              <a:xfrm>
                <a:off x="4306" y="2273"/>
                <a:ext cx="522" cy="2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800">
                    <a:latin typeface="+mn-lt"/>
                  </a:rPr>
                  <a:t>access</a:t>
                </a:r>
              </a:p>
            </p:txBody>
          </p:sp>
        </p:grpSp>
      </p:grpSp>
      <p:grpSp>
        <p:nvGrpSpPr>
          <p:cNvPr id="28" name="Group 81"/>
          <p:cNvGrpSpPr>
            <a:grpSpLocks/>
          </p:cNvGrpSpPr>
          <p:nvPr/>
        </p:nvGrpSpPr>
        <p:grpSpPr bwMode="auto">
          <a:xfrm>
            <a:off x="2520767" y="1922463"/>
            <a:ext cx="1008247" cy="565150"/>
            <a:chOff x="527" y="1047"/>
            <a:chExt cx="855" cy="486"/>
          </a:xfrm>
        </p:grpSpPr>
        <p:sp>
          <p:nvSpPr>
            <p:cNvPr id="29" name="AutoShape 67"/>
            <p:cNvSpPr>
              <a:spLocks noChangeArrowheads="1"/>
            </p:cNvSpPr>
            <p:nvPr/>
          </p:nvSpPr>
          <p:spPr bwMode="auto">
            <a:xfrm>
              <a:off x="527" y="1047"/>
              <a:ext cx="855" cy="486"/>
            </a:xfrm>
            <a:prstGeom prst="can">
              <a:avLst>
                <a:gd name="adj" fmla="val 25000"/>
              </a:avLst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400">
                <a:latin typeface="+mn-lt"/>
              </a:endParaRPr>
            </a:p>
          </p:txBody>
        </p:sp>
        <p:sp>
          <p:nvSpPr>
            <p:cNvPr id="30" name="Text Box 60"/>
            <p:cNvSpPr txBox="1">
              <a:spLocks noChangeArrowheads="1"/>
            </p:cNvSpPr>
            <p:nvPr/>
          </p:nvSpPr>
          <p:spPr bwMode="auto">
            <a:xfrm>
              <a:off x="561" y="1190"/>
              <a:ext cx="802" cy="2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400" b="1" dirty="0" err="1">
                  <a:solidFill>
                    <a:schemeClr val="bg1"/>
                  </a:solidFill>
                  <a:latin typeface="+mn-lt"/>
                </a:rPr>
                <a:t>ebay</a:t>
              </a:r>
              <a:r>
                <a:rPr lang="en-US" altLang="en-US" sz="1400" b="1" dirty="0">
                  <a:solidFill>
                    <a:schemeClr val="bg1"/>
                  </a:solidFill>
                  <a:latin typeface="+mn-lt"/>
                </a:rPr>
                <a:t> 8734</a:t>
              </a:r>
            </a:p>
          </p:txBody>
        </p:sp>
      </p:grpSp>
      <p:grpSp>
        <p:nvGrpSpPr>
          <p:cNvPr id="31" name="Group 95"/>
          <p:cNvGrpSpPr>
            <a:grpSpLocks/>
          </p:cNvGrpSpPr>
          <p:nvPr/>
        </p:nvGrpSpPr>
        <p:grpSpPr bwMode="auto">
          <a:xfrm>
            <a:off x="3724276" y="2106614"/>
            <a:ext cx="5921375" cy="1296987"/>
            <a:chOff x="1386" y="1327"/>
            <a:chExt cx="3730" cy="817"/>
          </a:xfrm>
        </p:grpSpPr>
        <p:sp>
          <p:nvSpPr>
            <p:cNvPr id="32" name="Line 4"/>
            <p:cNvSpPr>
              <a:spLocks noChangeShapeType="1"/>
            </p:cNvSpPr>
            <p:nvPr/>
          </p:nvSpPr>
          <p:spPr bwMode="auto">
            <a:xfrm>
              <a:off x="1386" y="1355"/>
              <a:ext cx="2082" cy="24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Text Box 8"/>
            <p:cNvSpPr txBox="1">
              <a:spLocks noChangeArrowheads="1"/>
            </p:cNvSpPr>
            <p:nvPr/>
          </p:nvSpPr>
          <p:spPr bwMode="auto">
            <a:xfrm>
              <a:off x="1554" y="1327"/>
              <a:ext cx="1689" cy="2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dirty="0">
                  <a:latin typeface="+mn-lt"/>
                </a:rPr>
                <a:t>usual http request </a:t>
              </a:r>
              <a:r>
                <a:rPr lang="en-US" altLang="en-US" sz="1800" dirty="0" err="1">
                  <a:latin typeface="+mn-lt"/>
                </a:rPr>
                <a:t>msg</a:t>
              </a:r>
              <a:endParaRPr lang="en-US" altLang="en-US" sz="1800" dirty="0">
                <a:latin typeface="+mn-lt"/>
              </a:endParaRPr>
            </a:p>
          </p:txBody>
        </p:sp>
        <p:sp>
          <p:nvSpPr>
            <p:cNvPr id="34" name="Text Box 31"/>
            <p:cNvSpPr txBox="1">
              <a:spLocks noChangeArrowheads="1"/>
            </p:cNvSpPr>
            <p:nvPr/>
          </p:nvSpPr>
          <p:spPr bwMode="auto">
            <a:xfrm>
              <a:off x="3432" y="1390"/>
              <a:ext cx="903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dirty="0">
                  <a:solidFill>
                    <a:srgbClr val="000099"/>
                  </a:solidFill>
                  <a:latin typeface="+mn-lt"/>
                </a:rPr>
                <a:t>server</a:t>
              </a:r>
            </a:p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dirty="0">
                  <a:solidFill>
                    <a:srgbClr val="000099"/>
                  </a:solidFill>
                  <a:latin typeface="+mn-lt"/>
                </a:rPr>
                <a:t>creates ID</a:t>
              </a:r>
            </a:p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dirty="0">
                  <a:solidFill>
                    <a:srgbClr val="000099"/>
                  </a:solidFill>
                  <a:latin typeface="+mn-lt"/>
                </a:rPr>
                <a:t>1678 for user</a:t>
              </a:r>
            </a:p>
          </p:txBody>
        </p:sp>
        <p:grpSp>
          <p:nvGrpSpPr>
            <p:cNvPr id="35" name="Group 82"/>
            <p:cNvGrpSpPr>
              <a:grpSpLocks/>
            </p:cNvGrpSpPr>
            <p:nvPr/>
          </p:nvGrpSpPr>
          <p:grpSpPr bwMode="auto">
            <a:xfrm>
              <a:off x="4377" y="1730"/>
              <a:ext cx="739" cy="414"/>
              <a:chOff x="4377" y="1640"/>
              <a:chExt cx="739" cy="414"/>
            </a:xfrm>
          </p:grpSpPr>
          <p:sp>
            <p:nvSpPr>
              <p:cNvPr id="36" name="Line 40"/>
              <p:cNvSpPr>
                <a:spLocks noChangeShapeType="1"/>
              </p:cNvSpPr>
              <p:nvPr/>
            </p:nvSpPr>
            <p:spPr bwMode="auto">
              <a:xfrm>
                <a:off x="4377" y="1640"/>
                <a:ext cx="659" cy="41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7" name="Rectangle 73"/>
              <p:cNvSpPr>
                <a:spLocks noChangeArrowheads="1"/>
              </p:cNvSpPr>
              <p:nvPr/>
            </p:nvSpPr>
            <p:spPr bwMode="auto">
              <a:xfrm>
                <a:off x="4470" y="1729"/>
                <a:ext cx="602" cy="24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38" name="Text Box 41"/>
              <p:cNvSpPr txBox="1">
                <a:spLocks noChangeArrowheads="1"/>
              </p:cNvSpPr>
              <p:nvPr/>
            </p:nvSpPr>
            <p:spPr bwMode="auto">
              <a:xfrm>
                <a:off x="4381" y="1702"/>
                <a:ext cx="735" cy="3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75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800">
                    <a:latin typeface="+mn-lt"/>
                  </a:rPr>
                  <a:t>create</a:t>
                </a:r>
              </a:p>
              <a:p>
                <a:pPr>
                  <a:lnSpc>
                    <a:spcPct val="75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800">
                    <a:latin typeface="+mn-lt"/>
                  </a:rPr>
                  <a:t>    entry</a:t>
                </a:r>
              </a:p>
            </p:txBody>
          </p:sp>
        </p:grpSp>
      </p:grpSp>
      <p:grpSp>
        <p:nvGrpSpPr>
          <p:cNvPr id="39" name="Group 88"/>
          <p:cNvGrpSpPr>
            <a:grpSpLocks/>
          </p:cNvGrpSpPr>
          <p:nvPr/>
        </p:nvGrpSpPr>
        <p:grpSpPr bwMode="auto">
          <a:xfrm>
            <a:off x="2517171" y="2676525"/>
            <a:ext cx="4318604" cy="876490"/>
            <a:chOff x="510" y="1637"/>
            <a:chExt cx="2976" cy="708"/>
          </a:xfrm>
        </p:grpSpPr>
        <p:sp>
          <p:nvSpPr>
            <p:cNvPr id="40" name="Line 9"/>
            <p:cNvSpPr>
              <a:spLocks noChangeShapeType="1"/>
            </p:cNvSpPr>
            <p:nvPr/>
          </p:nvSpPr>
          <p:spPr bwMode="auto">
            <a:xfrm flipH="1">
              <a:off x="1404" y="1637"/>
              <a:ext cx="2082" cy="24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Text Box 11"/>
            <p:cNvSpPr txBox="1">
              <a:spLocks noChangeArrowheads="1"/>
            </p:cNvSpPr>
            <p:nvPr/>
          </p:nvSpPr>
          <p:spPr bwMode="auto">
            <a:xfrm>
              <a:off x="1552" y="1650"/>
              <a:ext cx="1665" cy="456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8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>
                  <a:latin typeface="+mn-lt"/>
                </a:rPr>
                <a:t>usual http response </a:t>
              </a:r>
            </a:p>
            <a:p>
              <a:pPr algn="ctr">
                <a:lnSpc>
                  <a:spcPct val="8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000" b="1">
                  <a:latin typeface="+mn-lt"/>
                </a:rPr>
                <a:t>set-cookie: 1678 </a:t>
              </a:r>
            </a:p>
          </p:txBody>
        </p:sp>
        <p:grpSp>
          <p:nvGrpSpPr>
            <p:cNvPr id="42" name="Group 76"/>
            <p:cNvGrpSpPr>
              <a:grpSpLocks/>
            </p:cNvGrpSpPr>
            <p:nvPr/>
          </p:nvGrpSpPr>
          <p:grpSpPr bwMode="auto">
            <a:xfrm>
              <a:off x="510" y="1836"/>
              <a:ext cx="1040" cy="509"/>
              <a:chOff x="735" y="1746"/>
              <a:chExt cx="1040" cy="509"/>
            </a:xfrm>
          </p:grpSpPr>
          <p:sp>
            <p:nvSpPr>
              <p:cNvPr id="43" name="AutoShape 74"/>
              <p:cNvSpPr>
                <a:spLocks noChangeArrowheads="1"/>
              </p:cNvSpPr>
              <p:nvPr/>
            </p:nvSpPr>
            <p:spPr bwMode="auto">
              <a:xfrm>
                <a:off x="735" y="1746"/>
                <a:ext cx="829" cy="486"/>
              </a:xfrm>
              <a:prstGeom prst="can">
                <a:avLst>
                  <a:gd name="adj" fmla="val 25000"/>
                </a:avLst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400">
                  <a:latin typeface="+mn-lt"/>
                </a:endParaRPr>
              </a:p>
            </p:txBody>
          </p:sp>
          <p:sp>
            <p:nvSpPr>
              <p:cNvPr id="44" name="Text Box 75"/>
              <p:cNvSpPr txBox="1">
                <a:spLocks noChangeArrowheads="1"/>
              </p:cNvSpPr>
              <p:nvPr/>
            </p:nvSpPr>
            <p:spPr bwMode="auto">
              <a:xfrm>
                <a:off x="771" y="1832"/>
                <a:ext cx="1004" cy="42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400" b="1" dirty="0" err="1">
                    <a:solidFill>
                      <a:schemeClr val="bg1"/>
                    </a:solidFill>
                    <a:latin typeface="+mn-lt"/>
                  </a:rPr>
                  <a:t>ebay</a:t>
                </a:r>
                <a:r>
                  <a:rPr lang="en-US" altLang="en-US" sz="1400" b="1" dirty="0">
                    <a:solidFill>
                      <a:schemeClr val="bg1"/>
                    </a:solidFill>
                    <a:latin typeface="+mn-lt"/>
                  </a:rPr>
                  <a:t> 8734</a:t>
                </a:r>
              </a:p>
              <a:p>
                <a:pPr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400" b="1" dirty="0">
                    <a:solidFill>
                      <a:schemeClr val="bg1"/>
                    </a:solidFill>
                    <a:latin typeface="+mn-lt"/>
                  </a:rPr>
                  <a:t>amazon 1678</a:t>
                </a:r>
              </a:p>
            </p:txBody>
          </p:sp>
        </p:grpSp>
      </p:grpSp>
      <p:grpSp>
        <p:nvGrpSpPr>
          <p:cNvPr id="45" name="Group 93"/>
          <p:cNvGrpSpPr>
            <a:grpSpLocks/>
          </p:cNvGrpSpPr>
          <p:nvPr/>
        </p:nvGrpSpPr>
        <p:grpSpPr bwMode="auto">
          <a:xfrm>
            <a:off x="3705226" y="4375152"/>
            <a:ext cx="5705475" cy="1909763"/>
            <a:chOff x="1374" y="2641"/>
            <a:chExt cx="3594" cy="1203"/>
          </a:xfrm>
        </p:grpSpPr>
        <p:sp>
          <p:nvSpPr>
            <p:cNvPr id="46" name="Line 20"/>
            <p:cNvSpPr>
              <a:spLocks noChangeShapeType="1"/>
            </p:cNvSpPr>
            <p:nvPr/>
          </p:nvSpPr>
          <p:spPr bwMode="auto">
            <a:xfrm>
              <a:off x="1374" y="3293"/>
              <a:ext cx="2082" cy="24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Text Box 23"/>
            <p:cNvSpPr txBox="1">
              <a:spLocks noChangeArrowheads="1"/>
            </p:cNvSpPr>
            <p:nvPr/>
          </p:nvSpPr>
          <p:spPr bwMode="auto">
            <a:xfrm>
              <a:off x="1561" y="3171"/>
              <a:ext cx="1689" cy="356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8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>
                  <a:latin typeface="+mn-lt"/>
                </a:rPr>
                <a:t>usual http request msg</a:t>
              </a:r>
            </a:p>
            <a:p>
              <a:pPr algn="ctr">
                <a:lnSpc>
                  <a:spcPct val="8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000" b="1">
                  <a:latin typeface="+mn-lt"/>
                </a:rPr>
                <a:t>cookie: 1678</a:t>
              </a:r>
            </a:p>
          </p:txBody>
        </p:sp>
        <p:sp>
          <p:nvSpPr>
            <p:cNvPr id="48" name="Text Box 29"/>
            <p:cNvSpPr txBox="1">
              <a:spLocks noChangeArrowheads="1"/>
            </p:cNvSpPr>
            <p:nvPr/>
          </p:nvSpPr>
          <p:spPr bwMode="auto">
            <a:xfrm>
              <a:off x="3597" y="3262"/>
              <a:ext cx="571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>
                  <a:solidFill>
                    <a:srgbClr val="000099"/>
                  </a:solidFill>
                  <a:latin typeface="+mn-lt"/>
                </a:rPr>
                <a:t>cookie-</a:t>
              </a:r>
            </a:p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>
                  <a:solidFill>
                    <a:srgbClr val="000099"/>
                  </a:solidFill>
                  <a:latin typeface="+mn-lt"/>
                </a:rPr>
                <a:t>specific</a:t>
              </a:r>
            </a:p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>
                  <a:solidFill>
                    <a:srgbClr val="000099"/>
                  </a:solidFill>
                  <a:latin typeface="+mn-lt"/>
                </a:rPr>
                <a:t>action</a:t>
              </a:r>
            </a:p>
          </p:txBody>
        </p:sp>
        <p:sp>
          <p:nvSpPr>
            <p:cNvPr id="49" name="Line 44"/>
            <p:cNvSpPr>
              <a:spLocks noChangeShapeType="1"/>
            </p:cNvSpPr>
            <p:nvPr/>
          </p:nvSpPr>
          <p:spPr bwMode="auto">
            <a:xfrm flipV="1">
              <a:off x="4181" y="2641"/>
              <a:ext cx="787" cy="86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Text Box 71"/>
            <p:cNvSpPr txBox="1">
              <a:spLocks noChangeArrowheads="1"/>
            </p:cNvSpPr>
            <p:nvPr/>
          </p:nvSpPr>
          <p:spPr bwMode="auto">
            <a:xfrm>
              <a:off x="4287" y="2939"/>
              <a:ext cx="522" cy="2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>
                  <a:latin typeface="+mn-lt"/>
                </a:rPr>
                <a:t>access</a:t>
              </a:r>
            </a:p>
          </p:txBody>
        </p:sp>
      </p:grpSp>
      <p:grpSp>
        <p:nvGrpSpPr>
          <p:cNvPr id="51" name="Group 77"/>
          <p:cNvGrpSpPr>
            <a:grpSpLocks/>
          </p:cNvGrpSpPr>
          <p:nvPr/>
        </p:nvGrpSpPr>
        <p:grpSpPr bwMode="auto">
          <a:xfrm>
            <a:off x="2459748" y="5122865"/>
            <a:ext cx="1419500" cy="634716"/>
            <a:chOff x="735" y="1746"/>
            <a:chExt cx="1026" cy="487"/>
          </a:xfrm>
        </p:grpSpPr>
        <p:sp>
          <p:nvSpPr>
            <p:cNvPr id="52" name="AutoShape 78"/>
            <p:cNvSpPr>
              <a:spLocks noChangeArrowheads="1"/>
            </p:cNvSpPr>
            <p:nvPr/>
          </p:nvSpPr>
          <p:spPr bwMode="auto">
            <a:xfrm>
              <a:off x="735" y="1746"/>
              <a:ext cx="829" cy="486"/>
            </a:xfrm>
            <a:prstGeom prst="can">
              <a:avLst>
                <a:gd name="adj" fmla="val 25000"/>
              </a:avLst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400">
                <a:latin typeface="+mn-lt"/>
              </a:endParaRPr>
            </a:p>
          </p:txBody>
        </p:sp>
        <p:sp>
          <p:nvSpPr>
            <p:cNvPr id="53" name="Text Box 79"/>
            <p:cNvSpPr txBox="1">
              <a:spLocks noChangeArrowheads="1"/>
            </p:cNvSpPr>
            <p:nvPr/>
          </p:nvSpPr>
          <p:spPr bwMode="auto">
            <a:xfrm>
              <a:off x="757" y="1832"/>
              <a:ext cx="1004" cy="4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400" b="1" dirty="0" err="1">
                  <a:solidFill>
                    <a:schemeClr val="bg1"/>
                  </a:solidFill>
                  <a:latin typeface="+mn-lt"/>
                </a:rPr>
                <a:t>ebay</a:t>
              </a:r>
              <a:r>
                <a:rPr lang="en-US" altLang="en-US" sz="1400" b="1" dirty="0">
                  <a:solidFill>
                    <a:schemeClr val="bg1"/>
                  </a:solidFill>
                  <a:latin typeface="+mn-lt"/>
                </a:rPr>
                <a:t> 8734</a:t>
              </a:r>
            </a:p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+mn-lt"/>
                </a:rPr>
                <a:t>amazon 1678</a:t>
              </a:r>
            </a:p>
          </p:txBody>
        </p:sp>
      </p:grpSp>
      <p:sp>
        <p:nvSpPr>
          <p:cNvPr id="54" name="Text Box 80"/>
          <p:cNvSpPr txBox="1">
            <a:spLocks noChangeArrowheads="1"/>
          </p:cNvSpPr>
          <p:nvPr/>
        </p:nvSpPr>
        <p:spPr bwMode="auto">
          <a:xfrm>
            <a:off x="9366251" y="2692401"/>
            <a:ext cx="103746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CC0000"/>
                </a:solidFill>
                <a:latin typeface="+mn-lt"/>
              </a:rPr>
              <a:t>backend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CC0000"/>
                </a:solidFill>
                <a:latin typeface="+mn-lt"/>
              </a:rPr>
              <a:t>database</a:t>
            </a:r>
          </a:p>
        </p:txBody>
      </p:sp>
      <p:sp>
        <p:nvSpPr>
          <p:cNvPr id="55" name="AutoShape 327"/>
          <p:cNvSpPr>
            <a:spLocks noChangeArrowheads="1"/>
          </p:cNvSpPr>
          <p:nvPr/>
        </p:nvSpPr>
        <p:spPr bwMode="auto">
          <a:xfrm>
            <a:off x="9636125" y="3313113"/>
            <a:ext cx="592138" cy="908050"/>
          </a:xfrm>
          <a:prstGeom prst="can">
            <a:avLst>
              <a:gd name="adj" fmla="val 31004"/>
            </a:avLst>
          </a:prstGeom>
          <a:gradFill rotWithShape="1">
            <a:gsLst>
              <a:gs pos="0">
                <a:srgbClr val="000099"/>
              </a:gs>
              <a:gs pos="100000">
                <a:srgbClr val="FFFFFF"/>
              </a:gs>
            </a:gsLst>
            <a:lin ang="0" scaled="1"/>
          </a:gra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latin typeface="+mn-lt"/>
            </a:endParaRPr>
          </a:p>
        </p:txBody>
      </p:sp>
      <p:grpSp>
        <p:nvGrpSpPr>
          <p:cNvPr id="56" name="Group 63"/>
          <p:cNvGrpSpPr>
            <a:grpSpLocks/>
          </p:cNvGrpSpPr>
          <p:nvPr/>
        </p:nvGrpSpPr>
        <p:grpSpPr bwMode="auto">
          <a:xfrm>
            <a:off x="6999288" y="1119189"/>
            <a:ext cx="411162" cy="771525"/>
            <a:chOff x="4140" y="429"/>
            <a:chExt cx="1425" cy="2396"/>
          </a:xfrm>
        </p:grpSpPr>
        <p:sp>
          <p:nvSpPr>
            <p:cNvPr id="57" name="Freeform 64"/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Rectangle 65"/>
            <p:cNvSpPr>
              <a:spLocks noChangeArrowheads="1"/>
            </p:cNvSpPr>
            <p:nvPr/>
          </p:nvSpPr>
          <p:spPr bwMode="auto">
            <a:xfrm>
              <a:off x="4206" y="429"/>
              <a:ext cx="1045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+mn-lt"/>
              </a:endParaRPr>
            </a:p>
          </p:txBody>
        </p:sp>
        <p:sp>
          <p:nvSpPr>
            <p:cNvPr id="59" name="Freeform 66"/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67"/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Rectangle 68"/>
            <p:cNvSpPr>
              <a:spLocks noChangeArrowheads="1"/>
            </p:cNvSpPr>
            <p:nvPr/>
          </p:nvSpPr>
          <p:spPr bwMode="auto">
            <a:xfrm>
              <a:off x="4212" y="695"/>
              <a:ext cx="594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+mn-lt"/>
              </a:endParaRPr>
            </a:p>
          </p:txBody>
        </p:sp>
        <p:grpSp>
          <p:nvGrpSpPr>
            <p:cNvPr id="62" name="Group 69"/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87" name="AutoShape 70"/>
              <p:cNvSpPr>
                <a:spLocks noChangeArrowheads="1"/>
              </p:cNvSpPr>
              <p:nvPr/>
            </p:nvSpPr>
            <p:spPr bwMode="auto">
              <a:xfrm>
                <a:off x="616" y="2566"/>
                <a:ext cx="721" cy="14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+mn-lt"/>
                </a:endParaRPr>
              </a:p>
            </p:txBody>
          </p:sp>
          <p:sp>
            <p:nvSpPr>
              <p:cNvPr id="88" name="AutoShape 71"/>
              <p:cNvSpPr>
                <a:spLocks noChangeArrowheads="1"/>
              </p:cNvSpPr>
              <p:nvPr/>
            </p:nvSpPr>
            <p:spPr bwMode="auto">
              <a:xfrm>
                <a:off x="630" y="2580"/>
                <a:ext cx="687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+mn-lt"/>
                </a:endParaRPr>
              </a:p>
            </p:txBody>
          </p:sp>
        </p:grpSp>
        <p:sp>
          <p:nvSpPr>
            <p:cNvPr id="63" name="Rectangle 72"/>
            <p:cNvSpPr>
              <a:spLocks noChangeArrowheads="1"/>
            </p:cNvSpPr>
            <p:nvPr/>
          </p:nvSpPr>
          <p:spPr bwMode="auto">
            <a:xfrm>
              <a:off x="4223" y="1021"/>
              <a:ext cx="600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+mn-lt"/>
              </a:endParaRPr>
            </a:p>
          </p:txBody>
        </p:sp>
        <p:grpSp>
          <p:nvGrpSpPr>
            <p:cNvPr id="64" name="Group 73"/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85" name="AutoShape 74"/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28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+mn-lt"/>
                </a:endParaRPr>
              </a:p>
            </p:txBody>
          </p:sp>
          <p:sp>
            <p:nvSpPr>
              <p:cNvPr id="86" name="AutoShape 75"/>
              <p:cNvSpPr>
                <a:spLocks noChangeArrowheads="1"/>
              </p:cNvSpPr>
              <p:nvPr/>
            </p:nvSpPr>
            <p:spPr bwMode="auto">
              <a:xfrm>
                <a:off x="625" y="2585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+mn-lt"/>
                </a:endParaRPr>
              </a:p>
            </p:txBody>
          </p:sp>
        </p:grpSp>
        <p:sp>
          <p:nvSpPr>
            <p:cNvPr id="65" name="Rectangle 76"/>
            <p:cNvSpPr>
              <a:spLocks noChangeArrowheads="1"/>
            </p:cNvSpPr>
            <p:nvPr/>
          </p:nvSpPr>
          <p:spPr bwMode="auto">
            <a:xfrm>
              <a:off x="4217" y="1356"/>
              <a:ext cx="594" cy="49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+mn-lt"/>
              </a:endParaRPr>
            </a:p>
          </p:txBody>
        </p:sp>
        <p:sp>
          <p:nvSpPr>
            <p:cNvPr id="66" name="Rectangle 77"/>
            <p:cNvSpPr>
              <a:spLocks noChangeArrowheads="1"/>
            </p:cNvSpPr>
            <p:nvPr/>
          </p:nvSpPr>
          <p:spPr bwMode="auto">
            <a:xfrm>
              <a:off x="4228" y="1657"/>
              <a:ext cx="594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+mn-lt"/>
              </a:endParaRPr>
            </a:p>
          </p:txBody>
        </p:sp>
        <p:grpSp>
          <p:nvGrpSpPr>
            <p:cNvPr id="67" name="Group 78"/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83" name="AutoShape 79"/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27" cy="141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+mn-lt"/>
                </a:endParaRPr>
              </a:p>
            </p:txBody>
          </p:sp>
          <p:sp>
            <p:nvSpPr>
              <p:cNvPr id="84" name="AutoShape 80"/>
              <p:cNvSpPr>
                <a:spLocks noChangeArrowheads="1"/>
              </p:cNvSpPr>
              <p:nvPr/>
            </p:nvSpPr>
            <p:spPr bwMode="auto">
              <a:xfrm>
                <a:off x="627" y="2586"/>
                <a:ext cx="692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+mn-lt"/>
                </a:endParaRPr>
              </a:p>
            </p:txBody>
          </p:sp>
        </p:grpSp>
        <p:sp>
          <p:nvSpPr>
            <p:cNvPr id="68" name="Freeform 81"/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69" name="Group 82"/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81" name="AutoShape 83"/>
              <p:cNvSpPr>
                <a:spLocks noChangeArrowheads="1"/>
              </p:cNvSpPr>
              <p:nvPr/>
            </p:nvSpPr>
            <p:spPr bwMode="auto">
              <a:xfrm>
                <a:off x="615" y="2567"/>
                <a:ext cx="727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+mn-lt"/>
                </a:endParaRPr>
              </a:p>
            </p:txBody>
          </p:sp>
          <p:sp>
            <p:nvSpPr>
              <p:cNvPr id="82" name="AutoShape 84"/>
              <p:cNvSpPr>
                <a:spLocks noChangeArrowheads="1"/>
              </p:cNvSpPr>
              <p:nvPr/>
            </p:nvSpPr>
            <p:spPr bwMode="auto">
              <a:xfrm>
                <a:off x="629" y="2582"/>
                <a:ext cx="692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+mn-lt"/>
                </a:endParaRPr>
              </a:p>
            </p:txBody>
          </p:sp>
        </p:grpSp>
        <p:sp>
          <p:nvSpPr>
            <p:cNvPr id="70" name="Rectangle 85"/>
            <p:cNvSpPr>
              <a:spLocks noChangeArrowheads="1"/>
            </p:cNvSpPr>
            <p:nvPr/>
          </p:nvSpPr>
          <p:spPr bwMode="auto">
            <a:xfrm>
              <a:off x="5251" y="429"/>
              <a:ext cx="66" cy="2288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+mn-lt"/>
              </a:endParaRPr>
            </a:p>
          </p:txBody>
        </p:sp>
        <p:sp>
          <p:nvSpPr>
            <p:cNvPr id="71" name="Freeform 86"/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Freeform 87"/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Oval 88"/>
            <p:cNvSpPr>
              <a:spLocks noChangeArrowheads="1"/>
            </p:cNvSpPr>
            <p:nvPr/>
          </p:nvSpPr>
          <p:spPr bwMode="auto">
            <a:xfrm>
              <a:off x="5515" y="2613"/>
              <a:ext cx="50" cy="94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+mn-lt"/>
              </a:endParaRPr>
            </a:p>
          </p:txBody>
        </p:sp>
        <p:sp>
          <p:nvSpPr>
            <p:cNvPr id="74" name="Freeform 89"/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AutoShape 90"/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+mn-lt"/>
              </a:endParaRPr>
            </a:p>
          </p:txBody>
        </p:sp>
        <p:sp>
          <p:nvSpPr>
            <p:cNvPr id="76" name="AutoShape 91"/>
            <p:cNvSpPr>
              <a:spLocks noChangeArrowheads="1"/>
            </p:cNvSpPr>
            <p:nvPr/>
          </p:nvSpPr>
          <p:spPr bwMode="auto">
            <a:xfrm>
              <a:off x="4206" y="2712"/>
              <a:ext cx="1067" cy="84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+mn-lt"/>
              </a:endParaRPr>
            </a:p>
          </p:txBody>
        </p:sp>
        <p:sp>
          <p:nvSpPr>
            <p:cNvPr id="77" name="Oval 92"/>
            <p:cNvSpPr>
              <a:spLocks noChangeArrowheads="1"/>
            </p:cNvSpPr>
            <p:nvPr/>
          </p:nvSpPr>
          <p:spPr bwMode="auto">
            <a:xfrm>
              <a:off x="4311" y="2381"/>
              <a:ext cx="154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+mn-lt"/>
              </a:endParaRPr>
            </a:p>
          </p:txBody>
        </p:sp>
        <p:sp>
          <p:nvSpPr>
            <p:cNvPr id="78" name="Oval 93"/>
            <p:cNvSpPr>
              <a:spLocks noChangeArrowheads="1"/>
            </p:cNvSpPr>
            <p:nvPr/>
          </p:nvSpPr>
          <p:spPr bwMode="auto">
            <a:xfrm>
              <a:off x="4487" y="2386"/>
              <a:ext cx="160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solidFill>
                  <a:srgbClr val="FF0000"/>
                </a:solidFill>
                <a:latin typeface="+mn-lt"/>
              </a:endParaRPr>
            </a:p>
          </p:txBody>
        </p:sp>
        <p:sp>
          <p:nvSpPr>
            <p:cNvPr id="79" name="Oval 94"/>
            <p:cNvSpPr>
              <a:spLocks noChangeArrowheads="1"/>
            </p:cNvSpPr>
            <p:nvPr/>
          </p:nvSpPr>
          <p:spPr bwMode="auto">
            <a:xfrm>
              <a:off x="4663" y="2381"/>
              <a:ext cx="160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+mn-lt"/>
              </a:endParaRPr>
            </a:p>
          </p:txBody>
        </p:sp>
        <p:sp>
          <p:nvSpPr>
            <p:cNvPr id="80" name="Rectangle 95"/>
            <p:cNvSpPr>
              <a:spLocks noChangeArrowheads="1"/>
            </p:cNvSpPr>
            <p:nvPr/>
          </p:nvSpPr>
          <p:spPr bwMode="auto">
            <a:xfrm>
              <a:off x="5064" y="1834"/>
              <a:ext cx="83" cy="764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+mn-lt"/>
              </a:endParaRPr>
            </a:p>
          </p:txBody>
        </p:sp>
      </p:grpSp>
      <p:grpSp>
        <p:nvGrpSpPr>
          <p:cNvPr id="89" name="Group 96"/>
          <p:cNvGrpSpPr>
            <a:grpSpLocks/>
          </p:cNvGrpSpPr>
          <p:nvPr/>
        </p:nvGrpSpPr>
        <p:grpSpPr bwMode="auto">
          <a:xfrm>
            <a:off x="3330575" y="1117600"/>
            <a:ext cx="687388" cy="731838"/>
            <a:chOff x="-44" y="1473"/>
            <a:chExt cx="981" cy="1105"/>
          </a:xfrm>
        </p:grpSpPr>
        <p:pic>
          <p:nvPicPr>
            <p:cNvPr id="90" name="Picture 97" descr="desktop_computer_stylized_medium"/>
            <p:cNvPicPr>
              <a:picLocks noChangeAspect="1" noChangeArrowheads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1" name="Freeform 98"/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34424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3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8" grpId="0"/>
      <p:bldP spid="19" grpId="0"/>
      <p:bldP spid="54" grpId="0"/>
      <p:bldP spid="5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FEFF4934-60EE-6840-8ABD-3A912FD31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Caches (Proxy Server)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2D5F52EE-B60B-AB4B-A231-AA6F07AE22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306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</p:spPr>
        <p:txBody>
          <a:bodyPr/>
          <a:lstStyle/>
          <a:p>
            <a:r>
              <a:rPr lang="en-US" dirty="0"/>
              <a:t>Web Caches (Proxy Server)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/>
          <a:lstStyle/>
          <a:p>
            <a:pPr lvl="0"/>
            <a:r>
              <a:rPr lang="en-IN" dirty="0"/>
              <a:t>It satisfies HTTP requests on the behalf of an origin Web server. </a:t>
            </a:r>
            <a:endParaRPr lang="en-US" dirty="0"/>
          </a:p>
          <a:p>
            <a:pPr lvl="0"/>
            <a:r>
              <a:rPr lang="en-IN" dirty="0"/>
              <a:t>The Web cache has its </a:t>
            </a:r>
            <a:r>
              <a:rPr lang="en-IN" dirty="0">
                <a:solidFill>
                  <a:schemeClr val="accent6"/>
                </a:solidFill>
              </a:rPr>
              <a:t>own disk storage </a:t>
            </a:r>
            <a:r>
              <a:rPr lang="en-IN" dirty="0"/>
              <a:t>and </a:t>
            </a:r>
            <a:r>
              <a:rPr lang="en-IN" dirty="0">
                <a:solidFill>
                  <a:schemeClr val="accent6"/>
                </a:solidFill>
              </a:rPr>
              <a:t>keeps copies </a:t>
            </a:r>
            <a:r>
              <a:rPr lang="en-IN" dirty="0"/>
              <a:t>of recently requested objects in this storage.</a:t>
            </a:r>
            <a:endParaRPr lang="en-US" dirty="0"/>
          </a:p>
          <a:p>
            <a:endParaRPr lang="en-US" dirty="0"/>
          </a:p>
        </p:txBody>
      </p:sp>
      <p:grpSp>
        <p:nvGrpSpPr>
          <p:cNvPr id="392" name="Group 171"/>
          <p:cNvGrpSpPr>
            <a:grpSpLocks/>
          </p:cNvGrpSpPr>
          <p:nvPr/>
        </p:nvGrpSpPr>
        <p:grpSpPr bwMode="auto">
          <a:xfrm>
            <a:off x="3757614" y="2771775"/>
            <a:ext cx="687387" cy="763588"/>
            <a:chOff x="-44" y="1473"/>
            <a:chExt cx="981" cy="1105"/>
          </a:xfrm>
        </p:grpSpPr>
        <p:pic>
          <p:nvPicPr>
            <p:cNvPr id="393" name="Picture 172" descr="desktop_computer_stylized_medium"/>
            <p:cNvPicPr>
              <a:picLocks noChangeAspect="1" noChangeArrowheads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94" name="Freeform 173"/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395" name="Group 102"/>
          <p:cNvGrpSpPr>
            <a:grpSpLocks/>
          </p:cNvGrpSpPr>
          <p:nvPr/>
        </p:nvGrpSpPr>
        <p:grpSpPr bwMode="auto">
          <a:xfrm>
            <a:off x="3822700" y="4645025"/>
            <a:ext cx="687388" cy="763588"/>
            <a:chOff x="-44" y="1473"/>
            <a:chExt cx="981" cy="1105"/>
          </a:xfrm>
        </p:grpSpPr>
        <p:pic>
          <p:nvPicPr>
            <p:cNvPr id="396" name="Picture 103" descr="desktop_computer_stylized_medium"/>
            <p:cNvPicPr>
              <a:picLocks noChangeAspect="1" noChangeArrowheads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97" name="Freeform 104"/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398" name="Group 138"/>
          <p:cNvGrpSpPr>
            <a:grpSpLocks/>
          </p:cNvGrpSpPr>
          <p:nvPr/>
        </p:nvGrpSpPr>
        <p:grpSpPr bwMode="auto">
          <a:xfrm>
            <a:off x="5961063" y="3533776"/>
            <a:ext cx="400050" cy="715963"/>
            <a:chOff x="4140" y="429"/>
            <a:chExt cx="1425" cy="2396"/>
          </a:xfrm>
        </p:grpSpPr>
        <p:sp>
          <p:nvSpPr>
            <p:cNvPr id="399" name="Freeform 139"/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0" name="Rectangle 140"/>
            <p:cNvSpPr>
              <a:spLocks noChangeArrowheads="1"/>
            </p:cNvSpPr>
            <p:nvPr/>
          </p:nvSpPr>
          <p:spPr bwMode="auto">
            <a:xfrm>
              <a:off x="4208" y="429"/>
              <a:ext cx="1046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401" name="Freeform 141"/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2" name="Freeform 142"/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3" name="Rectangle 143"/>
            <p:cNvSpPr>
              <a:spLocks noChangeArrowheads="1"/>
            </p:cNvSpPr>
            <p:nvPr/>
          </p:nvSpPr>
          <p:spPr bwMode="auto">
            <a:xfrm>
              <a:off x="4214" y="695"/>
              <a:ext cx="594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404" name="Group 144"/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29" name="AutoShape 145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0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430" name="AutoShape 146"/>
              <p:cNvSpPr>
                <a:spLocks noChangeArrowheads="1"/>
              </p:cNvSpPr>
              <p:nvPr/>
            </p:nvSpPr>
            <p:spPr bwMode="auto">
              <a:xfrm>
                <a:off x="630" y="2583"/>
                <a:ext cx="670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405" name="Rectangle 147"/>
            <p:cNvSpPr>
              <a:spLocks noChangeArrowheads="1"/>
            </p:cNvSpPr>
            <p:nvPr/>
          </p:nvSpPr>
          <p:spPr bwMode="auto">
            <a:xfrm>
              <a:off x="4225" y="1019"/>
              <a:ext cx="594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406" name="Group 148"/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27" name="AutoShape 149"/>
              <p:cNvSpPr>
                <a:spLocks noChangeArrowheads="1"/>
              </p:cNvSpPr>
              <p:nvPr/>
            </p:nvSpPr>
            <p:spPr bwMode="auto">
              <a:xfrm>
                <a:off x="612" y="2566"/>
                <a:ext cx="727" cy="143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428" name="AutoShape 150"/>
              <p:cNvSpPr>
                <a:spLocks noChangeArrowheads="1"/>
              </p:cNvSpPr>
              <p:nvPr/>
            </p:nvSpPr>
            <p:spPr bwMode="auto">
              <a:xfrm>
                <a:off x="626" y="2583"/>
                <a:ext cx="692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407" name="Rectangle 151"/>
            <p:cNvSpPr>
              <a:spLocks noChangeArrowheads="1"/>
            </p:cNvSpPr>
            <p:nvPr/>
          </p:nvSpPr>
          <p:spPr bwMode="auto">
            <a:xfrm>
              <a:off x="4219" y="1359"/>
              <a:ext cx="594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408" name="Rectangle 152"/>
            <p:cNvSpPr>
              <a:spLocks noChangeArrowheads="1"/>
            </p:cNvSpPr>
            <p:nvPr/>
          </p:nvSpPr>
          <p:spPr bwMode="auto">
            <a:xfrm>
              <a:off x="4230" y="1656"/>
              <a:ext cx="594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409" name="Group 153"/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25" name="AutoShape 154"/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26" cy="137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426" name="AutoShape 155"/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90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410" name="Freeform 156"/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411" name="Group 157"/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23" name="AutoShape 158"/>
              <p:cNvSpPr>
                <a:spLocks noChangeArrowheads="1"/>
              </p:cNvSpPr>
              <p:nvPr/>
            </p:nvSpPr>
            <p:spPr bwMode="auto">
              <a:xfrm>
                <a:off x="615" y="2568"/>
                <a:ext cx="726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424" name="AutoShape 159"/>
              <p:cNvSpPr>
                <a:spLocks noChangeArrowheads="1"/>
              </p:cNvSpPr>
              <p:nvPr/>
            </p:nvSpPr>
            <p:spPr bwMode="auto">
              <a:xfrm>
                <a:off x="629" y="2584"/>
                <a:ext cx="690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412" name="Rectangle 160"/>
            <p:cNvSpPr>
              <a:spLocks noChangeArrowheads="1"/>
            </p:cNvSpPr>
            <p:nvPr/>
          </p:nvSpPr>
          <p:spPr bwMode="auto">
            <a:xfrm>
              <a:off x="5248" y="429"/>
              <a:ext cx="68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413" name="Freeform 161"/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4" name="Freeform 162"/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5" name="Oval 163"/>
            <p:cNvSpPr>
              <a:spLocks noChangeArrowheads="1"/>
            </p:cNvSpPr>
            <p:nvPr/>
          </p:nvSpPr>
          <p:spPr bwMode="auto">
            <a:xfrm>
              <a:off x="5520" y="2612"/>
              <a:ext cx="45" cy="96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416" name="Freeform 164"/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7" name="AutoShape 165"/>
            <p:cNvSpPr>
              <a:spLocks noChangeArrowheads="1"/>
            </p:cNvSpPr>
            <p:nvPr/>
          </p:nvSpPr>
          <p:spPr bwMode="auto">
            <a:xfrm>
              <a:off x="4140" y="2676"/>
              <a:ext cx="1199" cy="149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418" name="AutoShape 166"/>
            <p:cNvSpPr>
              <a:spLocks noChangeArrowheads="1"/>
            </p:cNvSpPr>
            <p:nvPr/>
          </p:nvSpPr>
          <p:spPr bwMode="auto">
            <a:xfrm>
              <a:off x="4208" y="2713"/>
              <a:ext cx="1069" cy="80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419" name="Oval 167"/>
            <p:cNvSpPr>
              <a:spLocks noChangeArrowheads="1"/>
            </p:cNvSpPr>
            <p:nvPr/>
          </p:nvSpPr>
          <p:spPr bwMode="auto">
            <a:xfrm>
              <a:off x="4310" y="2384"/>
              <a:ext cx="158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420" name="Oval 168"/>
            <p:cNvSpPr>
              <a:spLocks noChangeArrowheads="1"/>
            </p:cNvSpPr>
            <p:nvPr/>
          </p:nvSpPr>
          <p:spPr bwMode="auto">
            <a:xfrm>
              <a:off x="4485" y="2384"/>
              <a:ext cx="158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solidFill>
                  <a:srgbClr val="FF0000"/>
                </a:solidFill>
                <a:latin typeface="Arial" charset="0"/>
              </a:endParaRPr>
            </a:p>
          </p:txBody>
        </p:sp>
        <p:sp>
          <p:nvSpPr>
            <p:cNvPr id="421" name="Oval 169"/>
            <p:cNvSpPr>
              <a:spLocks noChangeArrowheads="1"/>
            </p:cNvSpPr>
            <p:nvPr/>
          </p:nvSpPr>
          <p:spPr bwMode="auto">
            <a:xfrm>
              <a:off x="4660" y="2379"/>
              <a:ext cx="158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422" name="Rectangle 170"/>
            <p:cNvSpPr>
              <a:spLocks noChangeArrowheads="1"/>
            </p:cNvSpPr>
            <p:nvPr/>
          </p:nvSpPr>
          <p:spPr bwMode="auto">
            <a:xfrm>
              <a:off x="5062" y="1837"/>
              <a:ext cx="85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</p:grpSp>
      <p:grpSp>
        <p:nvGrpSpPr>
          <p:cNvPr id="431" name="Group 105"/>
          <p:cNvGrpSpPr>
            <a:grpSpLocks/>
          </p:cNvGrpSpPr>
          <p:nvPr/>
        </p:nvGrpSpPr>
        <p:grpSpPr bwMode="auto">
          <a:xfrm>
            <a:off x="7908925" y="2913063"/>
            <a:ext cx="433388" cy="715962"/>
            <a:chOff x="4140" y="429"/>
            <a:chExt cx="1425" cy="2396"/>
          </a:xfrm>
        </p:grpSpPr>
        <p:sp>
          <p:nvSpPr>
            <p:cNvPr id="432" name="Freeform 106"/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3" name="Rectangle 107"/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434" name="Freeform 108"/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5" name="Freeform 109"/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6" name="Rectangle 110"/>
            <p:cNvSpPr>
              <a:spLocks noChangeArrowheads="1"/>
            </p:cNvSpPr>
            <p:nvPr/>
          </p:nvSpPr>
          <p:spPr bwMode="auto">
            <a:xfrm>
              <a:off x="4213" y="695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437" name="Group 111"/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62" name="AutoShape 112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3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463" name="AutoShape 113"/>
              <p:cNvSpPr>
                <a:spLocks noChangeArrowheads="1"/>
              </p:cNvSpPr>
              <p:nvPr/>
            </p:nvSpPr>
            <p:spPr bwMode="auto">
              <a:xfrm>
                <a:off x="629" y="2583"/>
                <a:ext cx="690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438" name="Rectangle 114"/>
            <p:cNvSpPr>
              <a:spLocks noChangeArrowheads="1"/>
            </p:cNvSpPr>
            <p:nvPr/>
          </p:nvSpPr>
          <p:spPr bwMode="auto">
            <a:xfrm>
              <a:off x="4224" y="1019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439" name="Group 115"/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60" name="AutoShape 116"/>
              <p:cNvSpPr>
                <a:spLocks noChangeArrowheads="1"/>
              </p:cNvSpPr>
              <p:nvPr/>
            </p:nvSpPr>
            <p:spPr bwMode="auto">
              <a:xfrm>
                <a:off x="612" y="2566"/>
                <a:ext cx="730" cy="143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461" name="AutoShape 117"/>
              <p:cNvSpPr>
                <a:spLocks noChangeArrowheads="1"/>
              </p:cNvSpPr>
              <p:nvPr/>
            </p:nvSpPr>
            <p:spPr bwMode="auto">
              <a:xfrm>
                <a:off x="625" y="2583"/>
                <a:ext cx="697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440" name="Rectangle 118"/>
            <p:cNvSpPr>
              <a:spLocks noChangeArrowheads="1"/>
            </p:cNvSpPr>
            <p:nvPr/>
          </p:nvSpPr>
          <p:spPr bwMode="auto">
            <a:xfrm>
              <a:off x="4218" y="1359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441" name="Rectangle 119"/>
            <p:cNvSpPr>
              <a:spLocks noChangeArrowheads="1"/>
            </p:cNvSpPr>
            <p:nvPr/>
          </p:nvSpPr>
          <p:spPr bwMode="auto">
            <a:xfrm>
              <a:off x="4229" y="1656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442" name="Group 120"/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58" name="AutoShape 121"/>
              <p:cNvSpPr>
                <a:spLocks noChangeArrowheads="1"/>
              </p:cNvSpPr>
              <p:nvPr/>
            </p:nvSpPr>
            <p:spPr bwMode="auto">
              <a:xfrm>
                <a:off x="614" y="2570"/>
                <a:ext cx="722" cy="137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459" name="AutoShape 122"/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83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443" name="Freeform 123"/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444" name="Group 124"/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56" name="AutoShape 125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457" name="AutoShape 126"/>
              <p:cNvSpPr>
                <a:spLocks noChangeArrowheads="1"/>
              </p:cNvSpPr>
              <p:nvPr/>
            </p:nvSpPr>
            <p:spPr bwMode="auto">
              <a:xfrm>
                <a:off x="629" y="2584"/>
                <a:ext cx="689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445" name="Rectangle 127"/>
            <p:cNvSpPr>
              <a:spLocks noChangeArrowheads="1"/>
            </p:cNvSpPr>
            <p:nvPr/>
          </p:nvSpPr>
          <p:spPr bwMode="auto">
            <a:xfrm>
              <a:off x="5252" y="429"/>
              <a:ext cx="68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446" name="Freeform 128"/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7" name="Freeform 129"/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8" name="Oval 130"/>
            <p:cNvSpPr>
              <a:spLocks noChangeArrowheads="1"/>
            </p:cNvSpPr>
            <p:nvPr/>
          </p:nvSpPr>
          <p:spPr bwMode="auto">
            <a:xfrm>
              <a:off x="5518" y="2612"/>
              <a:ext cx="47" cy="96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449" name="Freeform 131"/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0" name="AutoShape 132"/>
            <p:cNvSpPr>
              <a:spLocks noChangeArrowheads="1"/>
            </p:cNvSpPr>
            <p:nvPr/>
          </p:nvSpPr>
          <p:spPr bwMode="auto">
            <a:xfrm>
              <a:off x="4140" y="2676"/>
              <a:ext cx="1201" cy="149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451" name="AutoShape 133"/>
            <p:cNvSpPr>
              <a:spLocks noChangeArrowheads="1"/>
            </p:cNvSpPr>
            <p:nvPr/>
          </p:nvSpPr>
          <p:spPr bwMode="auto">
            <a:xfrm>
              <a:off x="4208" y="2713"/>
              <a:ext cx="1070" cy="80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452" name="Oval 134"/>
            <p:cNvSpPr>
              <a:spLocks noChangeArrowheads="1"/>
            </p:cNvSpPr>
            <p:nvPr/>
          </p:nvSpPr>
          <p:spPr bwMode="auto">
            <a:xfrm>
              <a:off x="4307" y="2384"/>
              <a:ext cx="157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453" name="Oval 135"/>
            <p:cNvSpPr>
              <a:spLocks noChangeArrowheads="1"/>
            </p:cNvSpPr>
            <p:nvPr/>
          </p:nvSpPr>
          <p:spPr bwMode="auto">
            <a:xfrm>
              <a:off x="4485" y="2384"/>
              <a:ext cx="162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solidFill>
                  <a:srgbClr val="FF0000"/>
                </a:solidFill>
                <a:latin typeface="Arial" charset="0"/>
              </a:endParaRPr>
            </a:p>
          </p:txBody>
        </p:sp>
        <p:sp>
          <p:nvSpPr>
            <p:cNvPr id="454" name="Oval 136"/>
            <p:cNvSpPr>
              <a:spLocks noChangeArrowheads="1"/>
            </p:cNvSpPr>
            <p:nvPr/>
          </p:nvSpPr>
          <p:spPr bwMode="auto">
            <a:xfrm>
              <a:off x="4662" y="2379"/>
              <a:ext cx="157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455" name="Rectangle 137"/>
            <p:cNvSpPr>
              <a:spLocks noChangeArrowheads="1"/>
            </p:cNvSpPr>
            <p:nvPr/>
          </p:nvSpPr>
          <p:spPr bwMode="auto">
            <a:xfrm>
              <a:off x="5064" y="1837"/>
              <a:ext cx="84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</p:grpSp>
      <p:sp>
        <p:nvSpPr>
          <p:cNvPr id="464" name="Text Box 6"/>
          <p:cNvSpPr txBox="1">
            <a:spLocks noChangeArrowheads="1"/>
          </p:cNvSpPr>
          <p:nvPr/>
        </p:nvSpPr>
        <p:spPr bwMode="auto">
          <a:xfrm>
            <a:off x="3902076" y="3444875"/>
            <a:ext cx="6572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latin typeface="Arial" charset="0"/>
              </a:rPr>
              <a:t>client</a:t>
            </a:r>
            <a:endParaRPr lang="en-US" altLang="en-US" sz="2400">
              <a:latin typeface="Arial" charset="0"/>
            </a:endParaRPr>
          </a:p>
        </p:txBody>
      </p:sp>
      <p:sp>
        <p:nvSpPr>
          <p:cNvPr id="465" name="Text Box 8"/>
          <p:cNvSpPr txBox="1">
            <a:spLocks noChangeArrowheads="1"/>
          </p:cNvSpPr>
          <p:nvPr/>
        </p:nvSpPr>
        <p:spPr bwMode="auto">
          <a:xfrm>
            <a:off x="5688013" y="2851151"/>
            <a:ext cx="88900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>
                <a:latin typeface="Arial" charset="0"/>
              </a:rPr>
              <a:t>proxy</a:t>
            </a:r>
          </a:p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>
                <a:latin typeface="Arial" charset="0"/>
              </a:rPr>
              <a:t>server</a:t>
            </a:r>
            <a:endParaRPr lang="en-US" altLang="en-US" sz="2400" dirty="0">
              <a:latin typeface="Arial" charset="0"/>
            </a:endParaRPr>
          </a:p>
        </p:txBody>
      </p:sp>
      <p:sp>
        <p:nvSpPr>
          <p:cNvPr id="466" name="Text Box 21"/>
          <p:cNvSpPr txBox="1">
            <a:spLocks noChangeArrowheads="1"/>
          </p:cNvSpPr>
          <p:nvPr/>
        </p:nvSpPr>
        <p:spPr bwMode="auto">
          <a:xfrm>
            <a:off x="4024314" y="5416550"/>
            <a:ext cx="6572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latin typeface="Arial" charset="0"/>
              </a:rPr>
              <a:t>client</a:t>
            </a:r>
            <a:endParaRPr lang="en-US" altLang="en-US" sz="2400">
              <a:latin typeface="Arial" charset="0"/>
            </a:endParaRPr>
          </a:p>
        </p:txBody>
      </p:sp>
      <p:grpSp>
        <p:nvGrpSpPr>
          <p:cNvPr id="467" name="Group 53"/>
          <p:cNvGrpSpPr>
            <a:grpSpLocks/>
          </p:cNvGrpSpPr>
          <p:nvPr/>
        </p:nvGrpSpPr>
        <p:grpSpPr bwMode="auto">
          <a:xfrm>
            <a:off x="4327525" y="4171951"/>
            <a:ext cx="1563688" cy="760413"/>
            <a:chOff x="2896" y="2580"/>
            <a:chExt cx="985" cy="479"/>
          </a:xfrm>
        </p:grpSpPr>
        <p:sp>
          <p:nvSpPr>
            <p:cNvPr id="468" name="Line 19"/>
            <p:cNvSpPr>
              <a:spLocks noChangeShapeType="1"/>
            </p:cNvSpPr>
            <p:nvPr/>
          </p:nvSpPr>
          <p:spPr bwMode="auto">
            <a:xfrm flipV="1">
              <a:off x="2998" y="2580"/>
              <a:ext cx="883" cy="479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9" name="Text Box 23"/>
            <p:cNvSpPr txBox="1">
              <a:spLocks noChangeArrowheads="1"/>
            </p:cNvSpPr>
            <p:nvPr/>
          </p:nvSpPr>
          <p:spPr bwMode="auto">
            <a:xfrm rot="-1692639">
              <a:off x="2896" y="2646"/>
              <a:ext cx="91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CC0000"/>
                  </a:solidFill>
                  <a:latin typeface="Arial" charset="0"/>
                </a:rPr>
                <a:t>HTTP request</a:t>
              </a:r>
              <a:endParaRPr lang="en-US" altLang="en-US" sz="2400">
                <a:solidFill>
                  <a:srgbClr val="CC0000"/>
                </a:solidFill>
                <a:latin typeface="Arial" charset="0"/>
              </a:endParaRPr>
            </a:p>
          </p:txBody>
        </p:sp>
      </p:grpSp>
      <p:grpSp>
        <p:nvGrpSpPr>
          <p:cNvPr id="470" name="Group 54"/>
          <p:cNvGrpSpPr>
            <a:grpSpLocks/>
          </p:cNvGrpSpPr>
          <p:nvPr/>
        </p:nvGrpSpPr>
        <p:grpSpPr bwMode="auto">
          <a:xfrm>
            <a:off x="4511676" y="4259263"/>
            <a:ext cx="1604963" cy="785812"/>
            <a:chOff x="3012" y="2635"/>
            <a:chExt cx="1011" cy="495"/>
          </a:xfrm>
        </p:grpSpPr>
        <p:sp>
          <p:nvSpPr>
            <p:cNvPr id="471" name="Line 20"/>
            <p:cNvSpPr>
              <a:spLocks noChangeShapeType="1"/>
            </p:cNvSpPr>
            <p:nvPr/>
          </p:nvSpPr>
          <p:spPr bwMode="auto">
            <a:xfrm flipH="1">
              <a:off x="3030" y="2635"/>
              <a:ext cx="884" cy="495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2" name="Text Box 25"/>
            <p:cNvSpPr txBox="1">
              <a:spLocks noChangeArrowheads="1"/>
            </p:cNvSpPr>
            <p:nvPr/>
          </p:nvSpPr>
          <p:spPr bwMode="auto">
            <a:xfrm rot="-1737783">
              <a:off x="3012" y="2847"/>
              <a:ext cx="1011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CC0000"/>
                  </a:solidFill>
                  <a:latin typeface="Arial" charset="0"/>
                </a:rPr>
                <a:t>HTTP response</a:t>
              </a:r>
              <a:endParaRPr lang="en-US" altLang="en-US" sz="2400">
                <a:solidFill>
                  <a:srgbClr val="CC0000"/>
                </a:solidFill>
                <a:latin typeface="Arial" charset="0"/>
              </a:endParaRPr>
            </a:p>
          </p:txBody>
        </p:sp>
      </p:grpSp>
      <p:grpSp>
        <p:nvGrpSpPr>
          <p:cNvPr id="473" name="Group 49"/>
          <p:cNvGrpSpPr>
            <a:grpSpLocks/>
          </p:cNvGrpSpPr>
          <p:nvPr/>
        </p:nvGrpSpPr>
        <p:grpSpPr bwMode="auto">
          <a:xfrm>
            <a:off x="4495800" y="3200400"/>
            <a:ext cx="3251200" cy="730250"/>
            <a:chOff x="3002" y="1979"/>
            <a:chExt cx="2048" cy="460"/>
          </a:xfrm>
        </p:grpSpPr>
        <p:sp>
          <p:nvSpPr>
            <p:cNvPr id="474" name="Freeform 18"/>
            <p:cNvSpPr>
              <a:spLocks/>
            </p:cNvSpPr>
            <p:nvPr/>
          </p:nvSpPr>
          <p:spPr bwMode="auto">
            <a:xfrm>
              <a:off x="3002" y="1979"/>
              <a:ext cx="2048" cy="460"/>
            </a:xfrm>
            <a:custGeom>
              <a:avLst/>
              <a:gdLst>
                <a:gd name="T0" fmla="*/ 0 w 2048"/>
                <a:gd name="T1" fmla="*/ 2 h 460"/>
                <a:gd name="T2" fmla="*/ 1011 w 2048"/>
                <a:gd name="T3" fmla="*/ 460 h 460"/>
                <a:gd name="T4" fmla="*/ 2048 w 2048"/>
                <a:gd name="T5" fmla="*/ 0 h 460"/>
                <a:gd name="T6" fmla="*/ 0 60000 65536"/>
                <a:gd name="T7" fmla="*/ 0 60000 65536"/>
                <a:gd name="T8" fmla="*/ 0 60000 65536"/>
                <a:gd name="T9" fmla="*/ 0 w 2048"/>
                <a:gd name="T10" fmla="*/ 0 h 460"/>
                <a:gd name="T11" fmla="*/ 2048 w 2048"/>
                <a:gd name="T12" fmla="*/ 460 h 46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48" h="460">
                  <a:moveTo>
                    <a:pt x="0" y="2"/>
                  </a:moveTo>
                  <a:lnTo>
                    <a:pt x="1011" y="460"/>
                  </a:lnTo>
                  <a:lnTo>
                    <a:pt x="2048" y="0"/>
                  </a:lnTo>
                </a:path>
              </a:pathLst>
            </a:cu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5" name="Text Box 22"/>
            <p:cNvSpPr txBox="1">
              <a:spLocks noChangeArrowheads="1"/>
            </p:cNvSpPr>
            <p:nvPr/>
          </p:nvSpPr>
          <p:spPr bwMode="auto">
            <a:xfrm rot="1422049">
              <a:off x="3083" y="2006"/>
              <a:ext cx="91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CC0000"/>
                  </a:solidFill>
                  <a:latin typeface="Arial" charset="0"/>
                </a:rPr>
                <a:t>HTTP request</a:t>
              </a:r>
              <a:endParaRPr lang="en-US" altLang="en-US" sz="2400">
                <a:solidFill>
                  <a:srgbClr val="CC0000"/>
                </a:solidFill>
                <a:latin typeface="Arial" charset="0"/>
              </a:endParaRPr>
            </a:p>
          </p:txBody>
        </p:sp>
        <p:sp>
          <p:nvSpPr>
            <p:cNvPr id="476" name="Text Box 45"/>
            <p:cNvSpPr txBox="1">
              <a:spLocks noChangeArrowheads="1"/>
            </p:cNvSpPr>
            <p:nvPr/>
          </p:nvSpPr>
          <p:spPr bwMode="auto">
            <a:xfrm rot="-1419968">
              <a:off x="4114" y="2016"/>
              <a:ext cx="91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CC0000"/>
                  </a:solidFill>
                  <a:latin typeface="Arial" charset="0"/>
                </a:rPr>
                <a:t>HTTP request</a:t>
              </a:r>
              <a:endParaRPr lang="en-US" altLang="en-US" sz="2400">
                <a:solidFill>
                  <a:srgbClr val="CC0000"/>
                </a:solidFill>
                <a:latin typeface="Arial" charset="0"/>
              </a:endParaRPr>
            </a:p>
          </p:txBody>
        </p:sp>
      </p:grpSp>
      <p:sp>
        <p:nvSpPr>
          <p:cNvPr id="477" name="Text Box 47"/>
          <p:cNvSpPr txBox="1">
            <a:spLocks noChangeArrowheads="1"/>
          </p:cNvSpPr>
          <p:nvPr/>
        </p:nvSpPr>
        <p:spPr bwMode="auto">
          <a:xfrm>
            <a:off x="7729538" y="5497514"/>
            <a:ext cx="749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latin typeface="Arial" charset="0"/>
              </a:rPr>
              <a:t>origin </a:t>
            </a:r>
          </a:p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latin typeface="Arial" charset="0"/>
              </a:rPr>
              <a:t>server</a:t>
            </a:r>
            <a:endParaRPr lang="en-US" altLang="en-US" sz="2400">
              <a:latin typeface="Arial" charset="0"/>
            </a:endParaRPr>
          </a:p>
        </p:txBody>
      </p:sp>
      <p:sp>
        <p:nvSpPr>
          <p:cNvPr id="478" name="Text Box 48"/>
          <p:cNvSpPr txBox="1">
            <a:spLocks noChangeArrowheads="1"/>
          </p:cNvSpPr>
          <p:nvPr/>
        </p:nvSpPr>
        <p:spPr bwMode="auto">
          <a:xfrm>
            <a:off x="7747000" y="3560764"/>
            <a:ext cx="7493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latin typeface="Arial" charset="0"/>
              </a:rPr>
              <a:t>origin </a:t>
            </a:r>
          </a:p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latin typeface="Arial" charset="0"/>
              </a:rPr>
              <a:t>server</a:t>
            </a:r>
            <a:endParaRPr lang="en-US" altLang="en-US" sz="2400">
              <a:latin typeface="Arial" charset="0"/>
            </a:endParaRPr>
          </a:p>
        </p:txBody>
      </p:sp>
      <p:sp>
        <p:nvSpPr>
          <p:cNvPr id="479" name="Rectangle 55"/>
          <p:cNvSpPr>
            <a:spLocks noChangeArrowheads="1"/>
          </p:cNvSpPr>
          <p:nvPr/>
        </p:nvSpPr>
        <p:spPr bwMode="auto">
          <a:xfrm>
            <a:off x="6677025" y="4425950"/>
            <a:ext cx="406400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28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Gill Sans MT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lnSpc>
                <a:spcPct val="100000"/>
              </a:lnSpc>
              <a:buClr>
                <a:schemeClr val="accent2"/>
              </a:buClr>
              <a:buSzPct val="85000"/>
              <a:buFont typeface="ZapfDingbats" charset="0"/>
              <a:buNone/>
            </a:pPr>
            <a:endParaRPr lang="en-US" altLang="en-US" sz="2400">
              <a:latin typeface="Comic Sans MS" charset="0"/>
            </a:endParaRPr>
          </a:p>
        </p:txBody>
      </p:sp>
      <p:pic>
        <p:nvPicPr>
          <p:cNvPr id="480" name="Picture 56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27988" y="2708275"/>
            <a:ext cx="527050" cy="433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81" name="Group 60"/>
          <p:cNvGrpSpPr>
            <a:grpSpLocks/>
          </p:cNvGrpSpPr>
          <p:nvPr/>
        </p:nvGrpSpPr>
        <p:grpSpPr bwMode="auto">
          <a:xfrm>
            <a:off x="3722688" y="2747963"/>
            <a:ext cx="4178300" cy="1814512"/>
            <a:chOff x="2515" y="1687"/>
            <a:chExt cx="2632" cy="1143"/>
          </a:xfrm>
        </p:grpSpPr>
        <p:sp>
          <p:nvSpPr>
            <p:cNvPr id="482" name="Freeform 44"/>
            <p:cNvSpPr>
              <a:spLocks/>
            </p:cNvSpPr>
            <p:nvPr/>
          </p:nvSpPr>
          <p:spPr bwMode="auto">
            <a:xfrm>
              <a:off x="2985" y="2026"/>
              <a:ext cx="2119" cy="476"/>
            </a:xfrm>
            <a:custGeom>
              <a:avLst/>
              <a:gdLst>
                <a:gd name="T0" fmla="*/ 2119 w 2119"/>
                <a:gd name="T1" fmla="*/ 0 h 476"/>
                <a:gd name="T2" fmla="*/ 1020 w 2119"/>
                <a:gd name="T3" fmla="*/ 476 h 476"/>
                <a:gd name="T4" fmla="*/ 0 w 2119"/>
                <a:gd name="T5" fmla="*/ 8 h 476"/>
                <a:gd name="T6" fmla="*/ 0 60000 65536"/>
                <a:gd name="T7" fmla="*/ 0 60000 65536"/>
                <a:gd name="T8" fmla="*/ 0 60000 65536"/>
                <a:gd name="T9" fmla="*/ 0 w 2119"/>
                <a:gd name="T10" fmla="*/ 0 h 476"/>
                <a:gd name="T11" fmla="*/ 2119 w 2119"/>
                <a:gd name="T12" fmla="*/ 476 h 47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19" h="476">
                  <a:moveTo>
                    <a:pt x="2119" y="0"/>
                  </a:moveTo>
                  <a:lnTo>
                    <a:pt x="1020" y="476"/>
                  </a:lnTo>
                  <a:lnTo>
                    <a:pt x="0" y="8"/>
                  </a:lnTo>
                </a:path>
              </a:pathLst>
            </a:cu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3" name="Text Box 24"/>
            <p:cNvSpPr txBox="1">
              <a:spLocks noChangeArrowheads="1"/>
            </p:cNvSpPr>
            <p:nvPr/>
          </p:nvSpPr>
          <p:spPr bwMode="auto">
            <a:xfrm rot="1411598">
              <a:off x="2906" y="2244"/>
              <a:ext cx="1011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CC0000"/>
                  </a:solidFill>
                  <a:latin typeface="Arial" charset="0"/>
                </a:rPr>
                <a:t>HTTP response</a:t>
              </a:r>
              <a:endParaRPr lang="en-US" altLang="en-US" sz="2400">
                <a:solidFill>
                  <a:srgbClr val="CC0000"/>
                </a:solidFill>
                <a:latin typeface="Arial" charset="0"/>
              </a:endParaRPr>
            </a:p>
          </p:txBody>
        </p:sp>
        <p:sp>
          <p:nvSpPr>
            <p:cNvPr id="484" name="Text Box 46"/>
            <p:cNvSpPr txBox="1">
              <a:spLocks noChangeArrowheads="1"/>
            </p:cNvSpPr>
            <p:nvPr/>
          </p:nvSpPr>
          <p:spPr bwMode="auto">
            <a:xfrm rot="-1415789">
              <a:off x="4136" y="2232"/>
              <a:ext cx="1011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CC0000"/>
                  </a:solidFill>
                  <a:latin typeface="Arial" charset="0"/>
                </a:rPr>
                <a:t>HTTP response</a:t>
              </a:r>
              <a:endParaRPr lang="en-US" altLang="en-US" sz="2400">
                <a:solidFill>
                  <a:srgbClr val="CC0000"/>
                </a:solidFill>
                <a:latin typeface="Arial" charset="0"/>
              </a:endParaRPr>
            </a:p>
          </p:txBody>
        </p:sp>
        <p:pic>
          <p:nvPicPr>
            <p:cNvPr id="485" name="Picture 57"/>
            <p:cNvPicPr>
              <a:picLocks noChangeAspect="1" noChangeArrowheads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79" y="2557"/>
              <a:ext cx="332" cy="2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86" name="Picture 59"/>
            <p:cNvPicPr>
              <a:picLocks noChangeAspect="1" noChangeArrowheads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5" y="1687"/>
              <a:ext cx="332" cy="2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87" name="Picture 61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770313" y="4689475"/>
            <a:ext cx="527050" cy="433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88" name="Group 69"/>
          <p:cNvGrpSpPr>
            <a:grpSpLocks/>
          </p:cNvGrpSpPr>
          <p:nvPr/>
        </p:nvGrpSpPr>
        <p:grpSpPr bwMode="auto">
          <a:xfrm>
            <a:off x="7842250" y="4840288"/>
            <a:ext cx="433388" cy="715962"/>
            <a:chOff x="4140" y="429"/>
            <a:chExt cx="1425" cy="2396"/>
          </a:xfrm>
        </p:grpSpPr>
        <p:sp>
          <p:nvSpPr>
            <p:cNvPr id="489" name="Freeform 70"/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0" name="Rectangle 71"/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491" name="Freeform 72"/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2" name="Freeform 73"/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3" name="Rectangle 74"/>
            <p:cNvSpPr>
              <a:spLocks noChangeArrowheads="1"/>
            </p:cNvSpPr>
            <p:nvPr/>
          </p:nvSpPr>
          <p:spPr bwMode="auto">
            <a:xfrm>
              <a:off x="4213" y="695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494" name="Group 75"/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519" name="AutoShape 76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3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520" name="AutoShape 77"/>
              <p:cNvSpPr>
                <a:spLocks noChangeArrowheads="1"/>
              </p:cNvSpPr>
              <p:nvPr/>
            </p:nvSpPr>
            <p:spPr bwMode="auto">
              <a:xfrm>
                <a:off x="629" y="2583"/>
                <a:ext cx="690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495" name="Rectangle 78"/>
            <p:cNvSpPr>
              <a:spLocks noChangeArrowheads="1"/>
            </p:cNvSpPr>
            <p:nvPr/>
          </p:nvSpPr>
          <p:spPr bwMode="auto">
            <a:xfrm>
              <a:off x="4224" y="1019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496" name="Group 79"/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517" name="AutoShape 80"/>
              <p:cNvSpPr>
                <a:spLocks noChangeArrowheads="1"/>
              </p:cNvSpPr>
              <p:nvPr/>
            </p:nvSpPr>
            <p:spPr bwMode="auto">
              <a:xfrm>
                <a:off x="612" y="2566"/>
                <a:ext cx="730" cy="143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518" name="AutoShape 81"/>
              <p:cNvSpPr>
                <a:spLocks noChangeArrowheads="1"/>
              </p:cNvSpPr>
              <p:nvPr/>
            </p:nvSpPr>
            <p:spPr bwMode="auto">
              <a:xfrm>
                <a:off x="625" y="2583"/>
                <a:ext cx="697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497" name="Rectangle 82"/>
            <p:cNvSpPr>
              <a:spLocks noChangeArrowheads="1"/>
            </p:cNvSpPr>
            <p:nvPr/>
          </p:nvSpPr>
          <p:spPr bwMode="auto">
            <a:xfrm>
              <a:off x="4218" y="1359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498" name="Rectangle 83"/>
            <p:cNvSpPr>
              <a:spLocks noChangeArrowheads="1"/>
            </p:cNvSpPr>
            <p:nvPr/>
          </p:nvSpPr>
          <p:spPr bwMode="auto">
            <a:xfrm>
              <a:off x="4229" y="1656"/>
              <a:ext cx="595" cy="4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grpSp>
          <p:nvGrpSpPr>
            <p:cNvPr id="499" name="Group 84"/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515" name="AutoShape 85"/>
              <p:cNvSpPr>
                <a:spLocks noChangeArrowheads="1"/>
              </p:cNvSpPr>
              <p:nvPr/>
            </p:nvSpPr>
            <p:spPr bwMode="auto">
              <a:xfrm>
                <a:off x="614" y="2570"/>
                <a:ext cx="722" cy="137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516" name="AutoShape 86"/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83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500" name="Freeform 87"/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501" name="Group 88"/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513" name="AutoShape 89"/>
              <p:cNvSpPr>
                <a:spLocks noChangeArrowheads="1"/>
              </p:cNvSpPr>
              <p:nvPr/>
            </p:nvSpPr>
            <p:spPr bwMode="auto">
              <a:xfrm>
                <a:off x="616" y="2568"/>
                <a:ext cx="722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  <p:sp>
            <p:nvSpPr>
              <p:cNvPr id="514" name="AutoShape 90"/>
              <p:cNvSpPr>
                <a:spLocks noChangeArrowheads="1"/>
              </p:cNvSpPr>
              <p:nvPr/>
            </p:nvSpPr>
            <p:spPr bwMode="auto">
              <a:xfrm>
                <a:off x="629" y="2584"/>
                <a:ext cx="689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v"/>
                  <a:defRPr sz="28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Wingdings" charset="2"/>
                  <a:buChar char="§"/>
                  <a:defRPr sz="2400">
                    <a:solidFill>
                      <a:schemeClr val="tx1"/>
                    </a:solidFill>
                    <a:latin typeface="Gill Sans MT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charset="0"/>
                    <a:ea typeface="ＭＳ Ｐゴシック" charset="-128"/>
                  </a:defRPr>
                </a:lvl9pPr>
              </a:lstStyle>
              <a:p>
                <a:pPr>
                  <a:lnSpc>
                    <a:spcPct val="100000"/>
                  </a:lnSpc>
                  <a:buClr>
                    <a:schemeClr val="accent2"/>
                  </a:buClr>
                  <a:buSzPct val="85000"/>
                  <a:buFont typeface="ZapfDingbats" charset="0"/>
                  <a:buNone/>
                </a:pPr>
                <a:endParaRPr lang="en-US" altLang="en-US" sz="2000">
                  <a:latin typeface="Arial" charset="0"/>
                </a:endParaRPr>
              </a:p>
            </p:txBody>
          </p:sp>
        </p:grpSp>
        <p:sp>
          <p:nvSpPr>
            <p:cNvPr id="502" name="Rectangle 91"/>
            <p:cNvSpPr>
              <a:spLocks noChangeArrowheads="1"/>
            </p:cNvSpPr>
            <p:nvPr/>
          </p:nvSpPr>
          <p:spPr bwMode="auto">
            <a:xfrm>
              <a:off x="5252" y="429"/>
              <a:ext cx="68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503" name="Freeform 92"/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4" name="Freeform 93"/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5" name="Oval 94"/>
            <p:cNvSpPr>
              <a:spLocks noChangeArrowheads="1"/>
            </p:cNvSpPr>
            <p:nvPr/>
          </p:nvSpPr>
          <p:spPr bwMode="auto">
            <a:xfrm>
              <a:off x="5518" y="2612"/>
              <a:ext cx="47" cy="96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506" name="Freeform 95"/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7" name="AutoShape 96"/>
            <p:cNvSpPr>
              <a:spLocks noChangeArrowheads="1"/>
            </p:cNvSpPr>
            <p:nvPr/>
          </p:nvSpPr>
          <p:spPr bwMode="auto">
            <a:xfrm>
              <a:off x="4140" y="2676"/>
              <a:ext cx="1201" cy="149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508" name="AutoShape 97"/>
            <p:cNvSpPr>
              <a:spLocks noChangeArrowheads="1"/>
            </p:cNvSpPr>
            <p:nvPr/>
          </p:nvSpPr>
          <p:spPr bwMode="auto">
            <a:xfrm>
              <a:off x="4208" y="2713"/>
              <a:ext cx="1070" cy="80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509" name="Oval 98"/>
            <p:cNvSpPr>
              <a:spLocks noChangeArrowheads="1"/>
            </p:cNvSpPr>
            <p:nvPr/>
          </p:nvSpPr>
          <p:spPr bwMode="auto">
            <a:xfrm>
              <a:off x="4307" y="2384"/>
              <a:ext cx="157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510" name="Oval 99"/>
            <p:cNvSpPr>
              <a:spLocks noChangeArrowheads="1"/>
            </p:cNvSpPr>
            <p:nvPr/>
          </p:nvSpPr>
          <p:spPr bwMode="auto">
            <a:xfrm>
              <a:off x="4485" y="2384"/>
              <a:ext cx="162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solidFill>
                  <a:srgbClr val="FF0000"/>
                </a:solidFill>
                <a:latin typeface="Arial" charset="0"/>
              </a:endParaRPr>
            </a:p>
          </p:txBody>
        </p:sp>
        <p:sp>
          <p:nvSpPr>
            <p:cNvPr id="511" name="Oval 100"/>
            <p:cNvSpPr>
              <a:spLocks noChangeArrowheads="1"/>
            </p:cNvSpPr>
            <p:nvPr/>
          </p:nvSpPr>
          <p:spPr bwMode="auto">
            <a:xfrm>
              <a:off x="4662" y="2379"/>
              <a:ext cx="157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  <p:sp>
          <p:nvSpPr>
            <p:cNvPr id="512" name="Rectangle 101"/>
            <p:cNvSpPr>
              <a:spLocks noChangeArrowheads="1"/>
            </p:cNvSpPr>
            <p:nvPr/>
          </p:nvSpPr>
          <p:spPr bwMode="auto">
            <a:xfrm>
              <a:off x="5064" y="1837"/>
              <a:ext cx="84" cy="760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28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Gill Sans MT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lnSpc>
                  <a:spcPct val="100000"/>
                </a:lnSpc>
                <a:buClr>
                  <a:schemeClr val="accent2"/>
                </a:buClr>
                <a:buSzPct val="85000"/>
                <a:buFont typeface="ZapfDingbats" charset="0"/>
                <a:buNone/>
              </a:pPr>
              <a:endParaRPr lang="en-US" altLang="en-US" sz="2000"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2049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0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20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200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"/>
                            </p:stCondLst>
                            <p:childTnLst>
                              <p:par>
                                <p:cTn id="5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20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4" grpId="0"/>
      <p:bldP spid="465" grpId="0"/>
      <p:bldP spid="466" grpId="0"/>
      <p:bldP spid="477" grpId="0"/>
      <p:bldP spid="47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</p:spPr>
        <p:txBody>
          <a:bodyPr/>
          <a:lstStyle/>
          <a:p>
            <a:r>
              <a:rPr lang="en-US" dirty="0"/>
              <a:t>Web Caches (Proxy Server) – Cont.</a:t>
            </a:r>
            <a:r>
              <a:rPr lang="is-IS" dirty="0"/>
              <a:t>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rmAutofit/>
          </a:bodyPr>
          <a:lstStyle/>
          <a:p>
            <a:r>
              <a:rPr lang="en-US" dirty="0"/>
              <a:t>A user’s browser can be configured so, user’s HTTP requests are first directed to the Web Cache. </a:t>
            </a:r>
          </a:p>
          <a:p>
            <a:r>
              <a:rPr lang="en-US" dirty="0"/>
              <a:t>A browser sends all HTTP requests to cache.</a:t>
            </a:r>
          </a:p>
          <a:p>
            <a:r>
              <a:rPr lang="en-US" dirty="0"/>
              <a:t>As an example, suppose a browser is requesting the object http://www.someschool.edu/campus.gif</a:t>
            </a:r>
          </a:p>
          <a:p>
            <a:r>
              <a:rPr lang="en-US" dirty="0"/>
              <a:t>Object in cache returns to client browser.</a:t>
            </a:r>
          </a:p>
          <a:p>
            <a:r>
              <a:rPr lang="en-US" dirty="0"/>
              <a:t>Otherwise cache requests object from origin server, then returns object to client browser.</a:t>
            </a:r>
          </a:p>
          <a:p>
            <a:r>
              <a:rPr lang="en-US" altLang="en-US" dirty="0"/>
              <a:t>Reduce response time for client request.</a:t>
            </a:r>
          </a:p>
          <a:p>
            <a:r>
              <a:rPr lang="en-US" altLang="en-US" dirty="0"/>
              <a:t>Reduce traffic on an institution’</a:t>
            </a:r>
            <a:r>
              <a:rPr lang="en-US" altLang="ja-JP" dirty="0"/>
              <a:t>s access link.</a:t>
            </a:r>
          </a:p>
          <a:p>
            <a:r>
              <a:rPr lang="en-US" altLang="en-US" dirty="0"/>
              <a:t>Internet dense with caches: Insufficiency for </a:t>
            </a:r>
            <a:r>
              <a:rPr lang="en-US" altLang="ja-JP" dirty="0"/>
              <a:t>content providers to effectively deliver content.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922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</p:spPr>
        <p:txBody>
          <a:bodyPr/>
          <a:lstStyle/>
          <a:p>
            <a:r>
              <a:rPr lang="en-US" dirty="0"/>
              <a:t>Web Caches (Proxy Server) –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764" y="863600"/>
            <a:ext cx="6302088" cy="5591175"/>
          </a:xfrm>
        </p:spPr>
        <p:txBody>
          <a:bodyPr>
            <a:normAutofit/>
          </a:bodyPr>
          <a:lstStyle/>
          <a:p>
            <a:r>
              <a:rPr lang="en-US" altLang="en-US" dirty="0"/>
              <a:t>Example: Institutional Network and Internet</a:t>
            </a:r>
          </a:p>
          <a:p>
            <a:r>
              <a:rPr lang="en-US" altLang="en-US" dirty="0"/>
              <a:t>Reduce response time for client request.</a:t>
            </a:r>
          </a:p>
          <a:p>
            <a:r>
              <a:rPr lang="en-US" altLang="en-US" dirty="0"/>
              <a:t>Reduce traffic on an institution’</a:t>
            </a:r>
            <a:r>
              <a:rPr lang="en-US" altLang="ja-JP" dirty="0"/>
              <a:t>s access link.</a:t>
            </a:r>
          </a:p>
          <a:p>
            <a:r>
              <a:rPr lang="en-US" altLang="en-US" dirty="0"/>
              <a:t>Internet dense with caches: Insufficiency for </a:t>
            </a:r>
            <a:r>
              <a:rPr lang="en-US" altLang="ja-JP" dirty="0"/>
              <a:t>content providers to effectively deliver content.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2D212158-1881-454D-81FB-0A189EA3E54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05600" y="990600"/>
            <a:ext cx="3660042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187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Ideo Lecture 16x9 Light Template">
  <a:themeElements>
    <a:clrScheme name="Jay">
      <a:dk1>
        <a:srgbClr val="212121"/>
      </a:dk1>
      <a:lt1>
        <a:sysClr val="window" lastClr="FFFFFF"/>
      </a:lt1>
      <a:dk2>
        <a:srgbClr val="1D6FA9"/>
      </a:dk2>
      <a:lt2>
        <a:srgbClr val="FFFFFF"/>
      </a:lt2>
      <a:accent1>
        <a:srgbClr val="909090"/>
      </a:accent1>
      <a:accent2>
        <a:srgbClr val="00BBD3"/>
      </a:accent2>
      <a:accent3>
        <a:srgbClr val="8BC145"/>
      </a:accent3>
      <a:accent4>
        <a:srgbClr val="1D9A78"/>
      </a:accent4>
      <a:accent5>
        <a:srgbClr val="F19D19"/>
      </a:accent5>
      <a:accent6>
        <a:srgbClr val="B84742"/>
      </a:accent6>
      <a:hlink>
        <a:srgbClr val="70AD47"/>
      </a:hlink>
      <a:folHlink>
        <a:srgbClr val="ED7D31"/>
      </a:folHlink>
    </a:clrScheme>
    <a:fontScheme name="Custom 1">
      <a:majorFont>
        <a:latin typeface="Roboto Condensed"/>
        <a:ea typeface=""/>
        <a:cs typeface=""/>
      </a:majorFont>
      <a:minorFont>
        <a:latin typeface="Roboto Condens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deo Lecture 16x9 Light Template" id="{9B038876-6117-C44D-A8E1-0C9F5A6D484A}" vid="{1BA50858-3F7D-8A4C-807F-EF4253F7FE2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VIdeo Lecture 16x9 Light Template</Template>
  <TotalTime>6519</TotalTime>
  <Words>2234</Words>
  <Application>Microsoft Office PowerPoint</Application>
  <PresentationFormat>Widescreen</PresentationFormat>
  <Paragraphs>414</Paragraphs>
  <Slides>37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53" baseType="lpstr">
      <vt:lpstr>ＭＳ Ｐゴシック</vt:lpstr>
      <vt:lpstr>Arial</vt:lpstr>
      <vt:lpstr>Calibri</vt:lpstr>
      <vt:lpstr>Comic Sans MS</vt:lpstr>
      <vt:lpstr>Courier New</vt:lpstr>
      <vt:lpstr>Gill Sans MT</vt:lpstr>
      <vt:lpstr>Roboto Condensed</vt:lpstr>
      <vt:lpstr>Roboto Condensed Light</vt:lpstr>
      <vt:lpstr>Segoe UI Black</vt:lpstr>
      <vt:lpstr>Tahoma</vt:lpstr>
      <vt:lpstr>Times New Roman</vt:lpstr>
      <vt:lpstr>Wingdings</vt:lpstr>
      <vt:lpstr>Wingdings 2</vt:lpstr>
      <vt:lpstr>Wingdings 3</vt:lpstr>
      <vt:lpstr>ZapfDingbats</vt:lpstr>
      <vt:lpstr>VIdeo Lecture 16x9 Light Template</vt:lpstr>
      <vt:lpstr>Unit-2: Application Layer Part-2</vt:lpstr>
      <vt:lpstr>PowerPoint Presentation</vt:lpstr>
      <vt:lpstr>User-Server interactions: Cookie</vt:lpstr>
      <vt:lpstr>User-Server interactions: Cookie</vt:lpstr>
      <vt:lpstr>Cookies - Example</vt:lpstr>
      <vt:lpstr>Web Caches (Proxy Server)</vt:lpstr>
      <vt:lpstr>Web Caches (Proxy Server)</vt:lpstr>
      <vt:lpstr>Web Caches (Proxy Server) – Cont...</vt:lpstr>
      <vt:lpstr>Web Caches (Proxy Server) – Example</vt:lpstr>
      <vt:lpstr>FTP (File Transfer Protocol)</vt:lpstr>
      <vt:lpstr>FTP (File Transfer Protocol)</vt:lpstr>
      <vt:lpstr>FTP (File Transfer Protocol) – Cont…</vt:lpstr>
      <vt:lpstr>FTP (File Transfer Protocol) – Example</vt:lpstr>
      <vt:lpstr>Electronic Mail (Email)</vt:lpstr>
      <vt:lpstr>Electronic Mail (Email)</vt:lpstr>
      <vt:lpstr>Email - Cont…</vt:lpstr>
      <vt:lpstr>SMTP</vt:lpstr>
      <vt:lpstr>SMTP - Example</vt:lpstr>
      <vt:lpstr>Mail Access Protocols (POP3 and IMAP)</vt:lpstr>
      <vt:lpstr>POP3 – Post Office Version 3</vt:lpstr>
      <vt:lpstr>IMAP - Internet Mail Access Protocol</vt:lpstr>
      <vt:lpstr>DNS - Domain Name System</vt:lpstr>
      <vt:lpstr>DNS - Domain Name System</vt:lpstr>
      <vt:lpstr>DNS - Example</vt:lpstr>
      <vt:lpstr>DNS: A distributed - hierarchical database</vt:lpstr>
      <vt:lpstr>DNS – Cont…</vt:lpstr>
      <vt:lpstr>DNS - Example</vt:lpstr>
      <vt:lpstr>DNS Name Resolution Example</vt:lpstr>
      <vt:lpstr>DNS Name Resolution Example</vt:lpstr>
      <vt:lpstr>DNS – Cont...</vt:lpstr>
      <vt:lpstr>Socket Programming</vt:lpstr>
      <vt:lpstr>Socket Programming</vt:lpstr>
      <vt:lpstr>Type of Socket</vt:lpstr>
      <vt:lpstr>Client-Server socket interaction: UDP</vt:lpstr>
      <vt:lpstr>Client-Server socket interaction: TCP</vt:lpstr>
      <vt:lpstr>Outline - Summary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Maulik Trivedi</dc:creator>
  <cp:lastModifiedBy>Admin</cp:lastModifiedBy>
  <cp:revision>134</cp:revision>
  <dcterms:created xsi:type="dcterms:W3CDTF">2020-06-29T07:50:49Z</dcterms:created>
  <dcterms:modified xsi:type="dcterms:W3CDTF">2021-08-13T11:36:12Z</dcterms:modified>
</cp:coreProperties>
</file>